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8" r:id="rId2"/>
    <p:sldId id="259" r:id="rId3"/>
    <p:sldId id="275" r:id="rId4"/>
    <p:sldId id="276" r:id="rId5"/>
    <p:sldId id="280" r:id="rId6"/>
    <p:sldId id="260" r:id="rId7"/>
    <p:sldId id="277" r:id="rId8"/>
    <p:sldId id="261" r:id="rId9"/>
    <p:sldId id="278" r:id="rId10"/>
    <p:sldId id="279" r:id="rId11"/>
    <p:sldId id="262" r:id="rId12"/>
    <p:sldId id="267" r:id="rId13"/>
  </p:sldIdLst>
  <p:sldSz cx="9144000" cy="6858000" type="screen4x3"/>
  <p:notesSz cx="6946900" cy="9283700"/>
  <p:defaultTextStyle>
    <a:defPPr>
      <a:defRPr lang="en-US"/>
    </a:defPPr>
    <a:lvl1pPr algn="l" rtl="0" eaLnBrk="0" fontAlgn="base" hangingPunct="0">
      <a:spcBef>
        <a:spcPct val="0"/>
      </a:spcBef>
      <a:spcAft>
        <a:spcPct val="0"/>
      </a:spcAft>
      <a:defRPr kern="1200">
        <a:solidFill>
          <a:schemeClr val="tx1"/>
        </a:solidFill>
        <a:latin typeface="Arial Black"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Arial Black"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Arial Black"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Arial Black"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Arial Black" pitchFamily="34" charset="0"/>
        <a:ea typeface="+mn-ea"/>
        <a:cs typeface="Times New Roman" pitchFamily="18" charset="0"/>
      </a:defRPr>
    </a:lvl5pPr>
    <a:lvl6pPr marL="2286000" algn="l" defTabSz="914400" rtl="0" eaLnBrk="1" latinLnBrk="0" hangingPunct="1">
      <a:defRPr kern="1200">
        <a:solidFill>
          <a:schemeClr val="tx1"/>
        </a:solidFill>
        <a:latin typeface="Arial Black" pitchFamily="34" charset="0"/>
        <a:ea typeface="+mn-ea"/>
        <a:cs typeface="Times New Roman" pitchFamily="18" charset="0"/>
      </a:defRPr>
    </a:lvl6pPr>
    <a:lvl7pPr marL="2743200" algn="l" defTabSz="914400" rtl="0" eaLnBrk="1" latinLnBrk="0" hangingPunct="1">
      <a:defRPr kern="1200">
        <a:solidFill>
          <a:schemeClr val="tx1"/>
        </a:solidFill>
        <a:latin typeface="Arial Black" pitchFamily="34" charset="0"/>
        <a:ea typeface="+mn-ea"/>
        <a:cs typeface="Times New Roman" pitchFamily="18" charset="0"/>
      </a:defRPr>
    </a:lvl7pPr>
    <a:lvl8pPr marL="3200400" algn="l" defTabSz="914400" rtl="0" eaLnBrk="1" latinLnBrk="0" hangingPunct="1">
      <a:defRPr kern="1200">
        <a:solidFill>
          <a:schemeClr val="tx1"/>
        </a:solidFill>
        <a:latin typeface="Arial Black" pitchFamily="34" charset="0"/>
        <a:ea typeface="+mn-ea"/>
        <a:cs typeface="Times New Roman" pitchFamily="18" charset="0"/>
      </a:defRPr>
    </a:lvl8pPr>
    <a:lvl9pPr marL="3657600" algn="l" defTabSz="914400" rtl="0" eaLnBrk="1" latinLnBrk="0" hangingPunct="1">
      <a:defRPr kern="1200">
        <a:solidFill>
          <a:schemeClr val="tx1"/>
        </a:solidFill>
        <a:latin typeface="Arial Black" pitchFamily="34"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ric Herzog" initials="" lastIdx="6" clrIdx="0"/>
  <p:cmAuthor id="1" name="Microsoft" initials="" lastIdx="2" clrIdx="1"/>
  <p:cmAuthor id="2" name="Jack Roberts" initials=""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F592D"/>
    <a:srgbClr val="990000"/>
    <a:srgbClr val="006699"/>
    <a:srgbClr val="336699"/>
    <a:srgbClr val="CC3300"/>
    <a:srgbClr val="CC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69" autoAdjust="0"/>
  </p:normalViewPr>
  <p:slideViewPr>
    <p:cSldViewPr>
      <p:cViewPr varScale="1">
        <p:scale>
          <a:sx n="74" d="100"/>
          <a:sy n="74" d="100"/>
        </p:scale>
        <p:origin x="1060" y="48"/>
      </p:cViewPr>
      <p:guideLst>
        <p:guide orient="horz" pos="2160"/>
        <p:guide pos="2880"/>
      </p:guideLst>
    </p:cSldViewPr>
  </p:slideViewPr>
  <p:outlineViewPr>
    <p:cViewPr>
      <p:scale>
        <a:sx n="33" d="100"/>
        <a:sy n="33" d="100"/>
      </p:scale>
      <p:origin x="0" y="333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t" anchorCtr="0" compatLnSpc="1">
            <a:prstTxWarp prst="textNoShape">
              <a:avLst/>
            </a:prstTxWarp>
          </a:bodyPr>
          <a:lstStyle>
            <a:lvl1pPr defTabSz="927100" eaLnBrk="1" hangingPunct="1">
              <a:defRPr sz="1200">
                <a:latin typeface="Times New Roman" pitchFamily="18" charset="0"/>
              </a:defRPr>
            </a:lvl1pPr>
          </a:lstStyle>
          <a:p>
            <a:endParaRPr lang="en-US" dirty="0"/>
          </a:p>
        </p:txBody>
      </p:sp>
      <p:sp>
        <p:nvSpPr>
          <p:cNvPr id="68611" name="Rectangle 3"/>
          <p:cNvSpPr>
            <a:spLocks noGrp="1" noChangeArrowheads="1"/>
          </p:cNvSpPr>
          <p:nvPr>
            <p:ph type="dt" sz="quarter" idx="1"/>
          </p:nvPr>
        </p:nvSpPr>
        <p:spPr bwMode="auto">
          <a:xfrm>
            <a:off x="393700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t" anchorCtr="0" compatLnSpc="1">
            <a:prstTxWarp prst="textNoShape">
              <a:avLst/>
            </a:prstTxWarp>
          </a:bodyPr>
          <a:lstStyle>
            <a:lvl1pPr algn="r" defTabSz="927100" eaLnBrk="1" hangingPunct="1">
              <a:defRPr sz="1200">
                <a:latin typeface="Times New Roman" pitchFamily="18" charset="0"/>
              </a:defRPr>
            </a:lvl1pPr>
          </a:lstStyle>
          <a:p>
            <a:endParaRPr lang="en-US" dirty="0"/>
          </a:p>
        </p:txBody>
      </p:sp>
      <p:sp>
        <p:nvSpPr>
          <p:cNvPr id="68612" name="Rectangle 4"/>
          <p:cNvSpPr>
            <a:spLocks noGrp="1" noChangeArrowheads="1"/>
          </p:cNvSpPr>
          <p:nvPr>
            <p:ph type="ftr" sz="quarter" idx="2"/>
          </p:nvPr>
        </p:nvSpPr>
        <p:spPr bwMode="auto">
          <a:xfrm>
            <a:off x="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b" anchorCtr="0" compatLnSpc="1">
            <a:prstTxWarp prst="textNoShape">
              <a:avLst/>
            </a:prstTxWarp>
          </a:bodyPr>
          <a:lstStyle>
            <a:lvl1pPr defTabSz="927100" eaLnBrk="1" hangingPunct="1">
              <a:defRPr sz="1200">
                <a:latin typeface="Times New Roman" pitchFamily="18" charset="0"/>
              </a:defRPr>
            </a:lvl1pPr>
          </a:lstStyle>
          <a:p>
            <a:endParaRPr lang="en-US" dirty="0"/>
          </a:p>
        </p:txBody>
      </p:sp>
      <p:sp>
        <p:nvSpPr>
          <p:cNvPr id="68613" name="Rectangle 5"/>
          <p:cNvSpPr>
            <a:spLocks noGrp="1" noChangeArrowheads="1"/>
          </p:cNvSpPr>
          <p:nvPr>
            <p:ph type="sldNum" sz="quarter" idx="3"/>
          </p:nvPr>
        </p:nvSpPr>
        <p:spPr bwMode="auto">
          <a:xfrm>
            <a:off x="393700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b" anchorCtr="0" compatLnSpc="1">
            <a:prstTxWarp prst="textNoShape">
              <a:avLst/>
            </a:prstTxWarp>
          </a:bodyPr>
          <a:lstStyle>
            <a:lvl1pPr algn="r" defTabSz="927100" eaLnBrk="1" hangingPunct="1">
              <a:defRPr sz="1200">
                <a:latin typeface="Times New Roman" pitchFamily="18" charset="0"/>
              </a:defRPr>
            </a:lvl1pPr>
          </a:lstStyle>
          <a:p>
            <a:fld id="{57E33ECB-B0DA-48D0-94C9-8842D77825B3}" type="slidenum">
              <a:rPr lang="en-US"/>
              <a:pPr/>
              <a:t>‹#›</a:t>
            </a:fld>
            <a:endParaRPr lang="en-US" dirty="0"/>
          </a:p>
        </p:txBody>
      </p:sp>
    </p:spTree>
    <p:extLst>
      <p:ext uri="{BB962C8B-B14F-4D97-AF65-F5344CB8AC3E}">
        <p14:creationId xmlns:p14="http://schemas.microsoft.com/office/powerpoint/2010/main" val="1504057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t" anchorCtr="0" compatLnSpc="1">
            <a:prstTxWarp prst="textNoShape">
              <a:avLst/>
            </a:prstTxWarp>
          </a:bodyPr>
          <a:lstStyle>
            <a:lvl1pPr defTabSz="927100" eaLnBrk="1" hangingPunct="1">
              <a:defRPr sz="1200">
                <a:latin typeface="Times New Roman" pitchFamily="18" charset="0"/>
              </a:defRPr>
            </a:lvl1pPr>
          </a:lstStyle>
          <a:p>
            <a:endParaRPr lang="en-US" dirty="0"/>
          </a:p>
        </p:txBody>
      </p:sp>
      <p:sp>
        <p:nvSpPr>
          <p:cNvPr id="43011" name="Rectangle 3"/>
          <p:cNvSpPr>
            <a:spLocks noGrp="1" noChangeArrowheads="1"/>
          </p:cNvSpPr>
          <p:nvPr>
            <p:ph type="dt" idx="1"/>
          </p:nvPr>
        </p:nvSpPr>
        <p:spPr bwMode="auto">
          <a:xfrm>
            <a:off x="393700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t" anchorCtr="0" compatLnSpc="1">
            <a:prstTxWarp prst="textNoShape">
              <a:avLst/>
            </a:prstTxWarp>
          </a:bodyPr>
          <a:lstStyle>
            <a:lvl1pPr algn="r" defTabSz="927100" eaLnBrk="1" hangingPunct="1">
              <a:defRPr sz="1200">
                <a:latin typeface="Times New Roman" pitchFamily="18" charset="0"/>
              </a:defRPr>
            </a:lvl1pPr>
          </a:lstStyle>
          <a:p>
            <a:endParaRPr lang="en-US" dirty="0"/>
          </a:p>
        </p:txBody>
      </p:sp>
      <p:sp>
        <p:nvSpPr>
          <p:cNvPr id="43012" name="Rectangle 4"/>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3013" name="Rectangle 5"/>
          <p:cNvSpPr>
            <a:spLocks noGrp="1" noChangeArrowheads="1"/>
          </p:cNvSpPr>
          <p:nvPr>
            <p:ph type="body" sz="quarter" idx="3"/>
          </p:nvPr>
        </p:nvSpPr>
        <p:spPr bwMode="auto">
          <a:xfrm>
            <a:off x="925513" y="4410075"/>
            <a:ext cx="509587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3014" name="Rectangle 6"/>
          <p:cNvSpPr>
            <a:spLocks noGrp="1" noChangeArrowheads="1"/>
          </p:cNvSpPr>
          <p:nvPr>
            <p:ph type="ftr" sz="quarter" idx="4"/>
          </p:nvPr>
        </p:nvSpPr>
        <p:spPr bwMode="auto">
          <a:xfrm>
            <a:off x="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b" anchorCtr="0" compatLnSpc="1">
            <a:prstTxWarp prst="textNoShape">
              <a:avLst/>
            </a:prstTxWarp>
          </a:bodyPr>
          <a:lstStyle>
            <a:lvl1pPr defTabSz="927100" eaLnBrk="1" hangingPunct="1">
              <a:defRPr sz="1200">
                <a:latin typeface="Times New Roman" pitchFamily="18" charset="0"/>
              </a:defRPr>
            </a:lvl1pPr>
          </a:lstStyle>
          <a:p>
            <a:endParaRPr lang="en-US" dirty="0"/>
          </a:p>
        </p:txBody>
      </p:sp>
      <p:sp>
        <p:nvSpPr>
          <p:cNvPr id="43015" name="Rectangle 7"/>
          <p:cNvSpPr>
            <a:spLocks noGrp="1" noChangeArrowheads="1"/>
          </p:cNvSpPr>
          <p:nvPr>
            <p:ph type="sldNum" sz="quarter" idx="5"/>
          </p:nvPr>
        </p:nvSpPr>
        <p:spPr bwMode="auto">
          <a:xfrm>
            <a:off x="393700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9" rIns="92738" bIns="46369" numCol="1" anchor="b" anchorCtr="0" compatLnSpc="1">
            <a:prstTxWarp prst="textNoShape">
              <a:avLst/>
            </a:prstTxWarp>
          </a:bodyPr>
          <a:lstStyle>
            <a:lvl1pPr algn="r" defTabSz="927100" eaLnBrk="1" hangingPunct="1">
              <a:defRPr sz="1200">
                <a:latin typeface="Times New Roman" pitchFamily="18" charset="0"/>
              </a:defRPr>
            </a:lvl1pPr>
          </a:lstStyle>
          <a:p>
            <a:fld id="{589B652F-9EFF-467A-8CE9-87828B7D9161}" type="slidenum">
              <a:rPr lang="en-US"/>
              <a:pPr/>
              <a:t>‹#›</a:t>
            </a:fld>
            <a:endParaRPr lang="en-US" dirty="0"/>
          </a:p>
        </p:txBody>
      </p:sp>
    </p:spTree>
    <p:extLst>
      <p:ext uri="{BB962C8B-B14F-4D97-AF65-F5344CB8AC3E}">
        <p14:creationId xmlns:p14="http://schemas.microsoft.com/office/powerpoint/2010/main" val="22662552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Times New Roman" pitchFamily="18" charset="0"/>
      </a:defRPr>
    </a:lvl1pPr>
    <a:lvl2pPr marL="457200" algn="l" rtl="0" fontAlgn="base">
      <a:spcBef>
        <a:spcPct val="30000"/>
      </a:spcBef>
      <a:spcAft>
        <a:spcPct val="0"/>
      </a:spcAft>
      <a:defRPr kumimoji="1" sz="1200" kern="1200">
        <a:solidFill>
          <a:schemeClr val="tx1"/>
        </a:solidFill>
        <a:latin typeface="Arial" charset="0"/>
        <a:ea typeface="+mn-ea"/>
        <a:cs typeface="Times New Roman" pitchFamily="18" charset="0"/>
      </a:defRPr>
    </a:lvl2pPr>
    <a:lvl3pPr marL="914400" algn="l" rtl="0" fontAlgn="base">
      <a:spcBef>
        <a:spcPct val="30000"/>
      </a:spcBef>
      <a:spcAft>
        <a:spcPct val="0"/>
      </a:spcAft>
      <a:defRPr kumimoji="1" sz="1200" kern="1200">
        <a:solidFill>
          <a:schemeClr val="tx1"/>
        </a:solidFill>
        <a:latin typeface="Arial" charset="0"/>
        <a:ea typeface="+mn-ea"/>
        <a:cs typeface="Times New Roman" pitchFamily="18" charset="0"/>
      </a:defRPr>
    </a:lvl3pPr>
    <a:lvl4pPr marL="1371600" algn="l" rtl="0" fontAlgn="base">
      <a:spcBef>
        <a:spcPct val="30000"/>
      </a:spcBef>
      <a:spcAft>
        <a:spcPct val="0"/>
      </a:spcAft>
      <a:defRPr kumimoji="1" sz="1200" kern="1200">
        <a:solidFill>
          <a:schemeClr val="tx1"/>
        </a:solidFill>
        <a:latin typeface="Arial" charset="0"/>
        <a:ea typeface="+mn-ea"/>
        <a:cs typeface="Times New Roman" pitchFamily="18" charset="0"/>
      </a:defRPr>
    </a:lvl4pPr>
    <a:lvl5pPr marL="1828800" algn="l" rtl="0" fontAlgn="base">
      <a:spcBef>
        <a:spcPct val="30000"/>
      </a:spcBef>
      <a:spcAft>
        <a:spcPct val="0"/>
      </a:spcAft>
      <a:defRPr kumimoji="1" sz="1200" kern="1200">
        <a:solidFill>
          <a:schemeClr val="tx1"/>
        </a:solidFill>
        <a:latin typeface="Arial"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B652F-9EFF-467A-8CE9-87828B7D9161}" type="slidenum">
              <a:rPr lang="en-US" smtClean="0"/>
              <a:pPr/>
              <a:t>5</a:t>
            </a:fld>
            <a:endParaRPr lang="en-US" dirty="0"/>
          </a:p>
        </p:txBody>
      </p:sp>
    </p:spTree>
    <p:extLst>
      <p:ext uri="{BB962C8B-B14F-4D97-AF65-F5344CB8AC3E}">
        <p14:creationId xmlns:p14="http://schemas.microsoft.com/office/powerpoint/2010/main" val="3077443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B652F-9EFF-467A-8CE9-87828B7D9161}" type="slidenum">
              <a:rPr lang="en-US" smtClean="0"/>
              <a:pPr/>
              <a:t>7</a:t>
            </a:fld>
            <a:endParaRPr lang="en-US" dirty="0"/>
          </a:p>
        </p:txBody>
      </p:sp>
    </p:spTree>
    <p:extLst>
      <p:ext uri="{BB962C8B-B14F-4D97-AF65-F5344CB8AC3E}">
        <p14:creationId xmlns:p14="http://schemas.microsoft.com/office/powerpoint/2010/main" val="3274971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B652F-9EFF-467A-8CE9-87828B7D9161}" type="slidenum">
              <a:rPr lang="en-US" smtClean="0"/>
              <a:pPr/>
              <a:t>11</a:t>
            </a:fld>
            <a:endParaRPr lang="en-US" dirty="0"/>
          </a:p>
        </p:txBody>
      </p:sp>
    </p:spTree>
    <p:extLst>
      <p:ext uri="{BB962C8B-B14F-4D97-AF65-F5344CB8AC3E}">
        <p14:creationId xmlns:p14="http://schemas.microsoft.com/office/powerpoint/2010/main" val="3582580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B652F-9EFF-467A-8CE9-87828B7D9161}" type="slidenum">
              <a:rPr lang="en-US" smtClean="0"/>
              <a:pPr/>
              <a:t>12</a:t>
            </a:fld>
            <a:endParaRPr lang="en-US" dirty="0"/>
          </a:p>
        </p:txBody>
      </p:sp>
    </p:spTree>
    <p:extLst>
      <p:ext uri="{BB962C8B-B14F-4D97-AF65-F5344CB8AC3E}">
        <p14:creationId xmlns:p14="http://schemas.microsoft.com/office/powerpoint/2010/main" val="861218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7420" name="Rectangle 140"/>
          <p:cNvSpPr>
            <a:spLocks noGrp="1" noChangeArrowheads="1"/>
          </p:cNvSpPr>
          <p:nvPr>
            <p:ph type="ctrTitle" sz="quarter"/>
          </p:nvPr>
        </p:nvSpPr>
        <p:spPr>
          <a:xfrm>
            <a:off x="2590800" y="2640013"/>
            <a:ext cx="6019800" cy="1230312"/>
          </a:xfrm>
        </p:spPr>
        <p:txBody>
          <a:bodyPr/>
          <a:lstStyle>
            <a:lvl1pPr algn="r">
              <a:defRPr sz="3800"/>
            </a:lvl1pPr>
          </a:lstStyle>
          <a:p>
            <a:pPr lvl="0"/>
            <a:r>
              <a:rPr lang="en-US" noProof="0"/>
              <a:t>Click to edit Master title style</a:t>
            </a:r>
          </a:p>
        </p:txBody>
      </p:sp>
      <p:sp>
        <p:nvSpPr>
          <p:cNvPr id="97421" name="Rectangle 141"/>
          <p:cNvSpPr>
            <a:spLocks noGrp="1" noChangeArrowheads="1"/>
          </p:cNvSpPr>
          <p:nvPr>
            <p:ph type="subTitle" sz="quarter" idx="1"/>
          </p:nvPr>
        </p:nvSpPr>
        <p:spPr>
          <a:xfrm>
            <a:off x="2590800" y="3867150"/>
            <a:ext cx="6019800" cy="685800"/>
          </a:xfrm>
        </p:spPr>
        <p:txBody>
          <a:bodyPr/>
          <a:lstStyle>
            <a:lvl1pPr marL="0" indent="0" algn="r">
              <a:buFontTx/>
              <a:buNone/>
              <a:defRPr sz="1800"/>
            </a:lvl1pPr>
          </a:lstStyle>
          <a:p>
            <a:pPr lvl="0"/>
            <a:r>
              <a:rPr lang="en-US" noProof="0"/>
              <a:t>Click to edit Master subtitle style</a:t>
            </a:r>
          </a:p>
        </p:txBody>
      </p:sp>
      <p:sp>
        <p:nvSpPr>
          <p:cNvPr id="97422" name="Rectangle 142"/>
          <p:cNvSpPr>
            <a:spLocks noGrp="1" noChangeArrowheads="1"/>
          </p:cNvSpPr>
          <p:nvPr>
            <p:ph type="dt" sz="quarter" idx="2"/>
          </p:nvPr>
        </p:nvSpPr>
        <p:spPr/>
        <p:txBody>
          <a:bodyPr/>
          <a:lstStyle>
            <a:lvl1pPr>
              <a:defRPr>
                <a:solidFill>
                  <a:schemeClr val="bg1"/>
                </a:solidFill>
              </a:defRPr>
            </a:lvl1pPr>
          </a:lstStyle>
          <a:p>
            <a:endParaRPr lang="en-US" dirty="0"/>
          </a:p>
        </p:txBody>
      </p:sp>
      <p:sp>
        <p:nvSpPr>
          <p:cNvPr id="97423" name="Rectangle 143"/>
          <p:cNvSpPr>
            <a:spLocks noGrp="1" noChangeArrowheads="1"/>
          </p:cNvSpPr>
          <p:nvPr>
            <p:ph type="ftr" sz="quarter" idx="3"/>
          </p:nvPr>
        </p:nvSpPr>
        <p:spPr/>
        <p:txBody>
          <a:bodyPr/>
          <a:lstStyle>
            <a:lvl1pPr>
              <a:defRPr>
                <a:solidFill>
                  <a:schemeClr val="bg1"/>
                </a:solidFill>
              </a:defRPr>
            </a:lvl1pPr>
          </a:lstStyle>
          <a:p>
            <a:endParaRPr lang="en-US" dirty="0"/>
          </a:p>
        </p:txBody>
      </p:sp>
      <p:sp>
        <p:nvSpPr>
          <p:cNvPr id="97424" name="Rectangle 144"/>
          <p:cNvSpPr>
            <a:spLocks noGrp="1" noChangeArrowheads="1"/>
          </p:cNvSpPr>
          <p:nvPr>
            <p:ph type="sldNum" sz="quarter" idx="4"/>
          </p:nvPr>
        </p:nvSpPr>
        <p:spPr/>
        <p:txBody>
          <a:bodyPr/>
          <a:lstStyle>
            <a:lvl1pPr>
              <a:defRPr>
                <a:solidFill>
                  <a:schemeClr val="bg1"/>
                </a:solidFill>
              </a:defRPr>
            </a:lvl1pPr>
          </a:lstStyle>
          <a:p>
            <a:fld id="{0FE2DAE5-8884-4A4D-8500-29BAFA4C7F1E}"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quarter"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8DA83BC-2207-4EF0-8ED0-EA8064FB1EA2}" type="slidenum">
              <a:rPr lang="en-US"/>
              <a:pPr/>
              <a:t>‹#›</a:t>
            </a:fld>
            <a:endParaRPr lang="en-US" dirty="0"/>
          </a:p>
        </p:txBody>
      </p:sp>
    </p:spTree>
    <p:extLst>
      <p:ext uri="{BB962C8B-B14F-4D97-AF65-F5344CB8AC3E}">
        <p14:creationId xmlns:p14="http://schemas.microsoft.com/office/powerpoint/2010/main" val="4082638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quarter"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D9FA544-067B-40A3-9358-E84B35097E1A}" type="slidenum">
              <a:rPr lang="en-US"/>
              <a:pPr/>
              <a:t>‹#›</a:t>
            </a:fld>
            <a:endParaRPr lang="en-US" dirty="0"/>
          </a:p>
        </p:txBody>
      </p:sp>
    </p:spTree>
    <p:extLst>
      <p:ext uri="{BB962C8B-B14F-4D97-AF65-F5344CB8AC3E}">
        <p14:creationId xmlns:p14="http://schemas.microsoft.com/office/powerpoint/2010/main" val="519183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6002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6002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quarter"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D7028CD9-1A96-4A7F-B3E9-5EC1C43D637F}" type="slidenum">
              <a:rPr lang="en-US"/>
              <a:pPr/>
              <a:t>‹#›</a:t>
            </a:fld>
            <a:endParaRPr lang="en-US" dirty="0"/>
          </a:p>
        </p:txBody>
      </p:sp>
    </p:spTree>
    <p:extLst>
      <p:ext uri="{BB962C8B-B14F-4D97-AF65-F5344CB8AC3E}">
        <p14:creationId xmlns:p14="http://schemas.microsoft.com/office/powerpoint/2010/main" val="2592364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quarter"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27081294-0856-477D-B613-0BD2F66B6B25}" type="slidenum">
              <a:rPr lang="en-US"/>
              <a:pPr/>
              <a:t>‹#›</a:t>
            </a:fld>
            <a:endParaRPr lang="en-US" dirty="0"/>
          </a:p>
        </p:txBody>
      </p:sp>
    </p:spTree>
    <p:extLst>
      <p:ext uri="{BB962C8B-B14F-4D97-AF65-F5344CB8AC3E}">
        <p14:creationId xmlns:p14="http://schemas.microsoft.com/office/powerpoint/2010/main" val="1312552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quarter"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184EE658-812E-45D9-8957-52245D36C617}" type="slidenum">
              <a:rPr lang="en-US"/>
              <a:pPr/>
              <a:t>‹#›</a:t>
            </a:fld>
            <a:endParaRPr lang="en-US" dirty="0"/>
          </a:p>
        </p:txBody>
      </p:sp>
    </p:spTree>
    <p:extLst>
      <p:ext uri="{BB962C8B-B14F-4D97-AF65-F5344CB8AC3E}">
        <p14:creationId xmlns:p14="http://schemas.microsoft.com/office/powerpoint/2010/main" val="3007812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9B14256-7898-4F44-94BF-48F4CCEBCA33}" type="slidenum">
              <a:rPr lang="en-US"/>
              <a:pPr/>
              <a:t>‹#›</a:t>
            </a:fld>
            <a:endParaRPr lang="en-US" dirty="0"/>
          </a:p>
        </p:txBody>
      </p:sp>
    </p:spTree>
    <p:extLst>
      <p:ext uri="{BB962C8B-B14F-4D97-AF65-F5344CB8AC3E}">
        <p14:creationId xmlns:p14="http://schemas.microsoft.com/office/powerpoint/2010/main" val="1188226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A89DE67A-63C5-4C17-9F66-FD35205C366B}" type="slidenum">
              <a:rPr lang="en-US"/>
              <a:pPr/>
              <a:t>‹#›</a:t>
            </a:fld>
            <a:endParaRPr lang="en-US" dirty="0"/>
          </a:p>
        </p:txBody>
      </p:sp>
    </p:spTree>
    <p:extLst>
      <p:ext uri="{BB962C8B-B14F-4D97-AF65-F5344CB8AC3E}">
        <p14:creationId xmlns:p14="http://schemas.microsoft.com/office/powerpoint/2010/main" val="2937292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5A05CBC9-D55E-4C49-90CE-0F8DDBBF4DC0}" type="slidenum">
              <a:rPr lang="en-US"/>
              <a:pPr/>
              <a:t>‹#›</a:t>
            </a:fld>
            <a:endParaRPr lang="en-US" dirty="0"/>
          </a:p>
        </p:txBody>
      </p:sp>
    </p:spTree>
    <p:extLst>
      <p:ext uri="{BB962C8B-B14F-4D97-AF65-F5344CB8AC3E}">
        <p14:creationId xmlns:p14="http://schemas.microsoft.com/office/powerpoint/2010/main" val="415047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quarter"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D188CB2-2399-44FD-9D81-125D2AF5A6CA}" type="slidenum">
              <a:rPr lang="en-US"/>
              <a:pPr/>
              <a:t>‹#›</a:t>
            </a:fld>
            <a:endParaRPr lang="en-US" dirty="0"/>
          </a:p>
        </p:txBody>
      </p:sp>
    </p:spTree>
    <p:extLst>
      <p:ext uri="{BB962C8B-B14F-4D97-AF65-F5344CB8AC3E}">
        <p14:creationId xmlns:p14="http://schemas.microsoft.com/office/powerpoint/2010/main" val="216809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381000"/>
            <a:ext cx="200025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381000"/>
            <a:ext cx="584835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quarter"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FAAE0B6-ED8A-49B2-AC57-FC34BE6C7AC7}" type="slidenum">
              <a:rPr lang="en-US"/>
              <a:pPr/>
              <a:t>‹#›</a:t>
            </a:fld>
            <a:endParaRPr lang="en-US" dirty="0"/>
          </a:p>
        </p:txBody>
      </p:sp>
    </p:spTree>
    <p:extLst>
      <p:ext uri="{BB962C8B-B14F-4D97-AF65-F5344CB8AC3E}">
        <p14:creationId xmlns:p14="http://schemas.microsoft.com/office/powerpoint/2010/main" val="2126595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01000" cy="1157288"/>
          </a:xfrm>
        </p:spPr>
        <p:txBody>
          <a:bodyPr/>
          <a:lstStyle/>
          <a:p>
            <a:r>
              <a:rPr lang="en-US"/>
              <a:t>Click to edit Master title style</a:t>
            </a:r>
          </a:p>
        </p:txBody>
      </p:sp>
      <p:sp>
        <p:nvSpPr>
          <p:cNvPr id="3" name="Text Placeholder 2"/>
          <p:cNvSpPr>
            <a:spLocks noGrp="1"/>
          </p:cNvSpPr>
          <p:nvPr>
            <p:ph type="body" sz="half" idx="1"/>
          </p:nvPr>
        </p:nvSpPr>
        <p:spPr>
          <a:xfrm>
            <a:off x="533400" y="1600200"/>
            <a:ext cx="39243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10100" y="1600200"/>
            <a:ext cx="3924300" cy="4572000"/>
          </a:xfrm>
        </p:spPr>
        <p:txBody>
          <a:bodyPr/>
          <a:lstStyle/>
          <a:p>
            <a:r>
              <a:rPr lang="en-US" dirty="0"/>
              <a:t>Click icon to add clip art</a:t>
            </a:r>
          </a:p>
        </p:txBody>
      </p:sp>
      <p:sp>
        <p:nvSpPr>
          <p:cNvPr id="5" name="Date Placeholder 4"/>
          <p:cNvSpPr>
            <a:spLocks noGrp="1"/>
          </p:cNvSpPr>
          <p:nvPr>
            <p:ph type="dt" sz="quarter" idx="10"/>
          </p:nvPr>
        </p:nvSpPr>
        <p:spPr>
          <a:xfrm>
            <a:off x="228600" y="6324600"/>
            <a:ext cx="1676400" cy="247650"/>
          </a:xfrm>
        </p:spPr>
        <p:txBody>
          <a:bodyPr/>
          <a:lstStyle>
            <a:lvl1pPr>
              <a:defRPr/>
            </a:lvl1pPr>
          </a:lstStyle>
          <a:p>
            <a:endParaRPr lang="en-US" dirty="0"/>
          </a:p>
        </p:txBody>
      </p:sp>
      <p:sp>
        <p:nvSpPr>
          <p:cNvPr id="6" name="Footer Placeholder 5"/>
          <p:cNvSpPr>
            <a:spLocks noGrp="1"/>
          </p:cNvSpPr>
          <p:nvPr>
            <p:ph type="ftr" sz="quarter" idx="11"/>
          </p:nvPr>
        </p:nvSpPr>
        <p:spPr>
          <a:xfrm>
            <a:off x="2057400" y="6324600"/>
            <a:ext cx="2895600" cy="247650"/>
          </a:xfrm>
        </p:spPr>
        <p:txBody>
          <a:bodyPr/>
          <a:lstStyle>
            <a:lvl1pPr>
              <a:defRPr/>
            </a:lvl1pPr>
          </a:lstStyle>
          <a:p>
            <a:endParaRPr lang="en-US" dirty="0"/>
          </a:p>
        </p:txBody>
      </p:sp>
      <p:sp>
        <p:nvSpPr>
          <p:cNvPr id="7" name="Slide Number Placeholder 6"/>
          <p:cNvSpPr>
            <a:spLocks noGrp="1"/>
          </p:cNvSpPr>
          <p:nvPr>
            <p:ph type="sldNum" sz="quarter" idx="12"/>
          </p:nvPr>
        </p:nvSpPr>
        <p:spPr>
          <a:xfrm>
            <a:off x="7772400" y="6324600"/>
            <a:ext cx="1066800" cy="247650"/>
          </a:xfrm>
        </p:spPr>
        <p:txBody>
          <a:bodyPr/>
          <a:lstStyle>
            <a:lvl1pPr>
              <a:defRPr/>
            </a:lvl1pPr>
          </a:lstStyle>
          <a:p>
            <a:fld id="{38E66B98-E0E0-42FE-B7EE-F4C3D46E5A1C}" type="slidenum">
              <a:rPr lang="en-US"/>
              <a:pPr/>
              <a:t>‹#›</a:t>
            </a:fld>
            <a:endParaRPr lang="en-US" dirty="0"/>
          </a:p>
        </p:txBody>
      </p:sp>
    </p:spTree>
    <p:extLst>
      <p:ext uri="{BB962C8B-B14F-4D97-AF65-F5344CB8AC3E}">
        <p14:creationId xmlns:p14="http://schemas.microsoft.com/office/powerpoint/2010/main" val="1383402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6393" name="Rectangle 137"/>
          <p:cNvSpPr>
            <a:spLocks noGrp="1" noChangeArrowheads="1"/>
          </p:cNvSpPr>
          <p:nvPr>
            <p:ph type="title"/>
          </p:nvPr>
        </p:nvSpPr>
        <p:spPr bwMode="auto">
          <a:xfrm>
            <a:off x="533400" y="381000"/>
            <a:ext cx="80010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96394" name="Rectangle 138"/>
          <p:cNvSpPr>
            <a:spLocks noGrp="1" noChangeArrowheads="1"/>
          </p:cNvSpPr>
          <p:nvPr>
            <p:ph type="body" idx="1"/>
          </p:nvPr>
        </p:nvSpPr>
        <p:spPr bwMode="auto">
          <a:xfrm>
            <a:off x="533400" y="1600200"/>
            <a:ext cx="8001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6398" name="Rectangle 142"/>
          <p:cNvSpPr>
            <a:spLocks noGrp="1" noChangeArrowheads="1"/>
          </p:cNvSpPr>
          <p:nvPr>
            <p:ph type="dt" sz="quarter" idx="2"/>
          </p:nvPr>
        </p:nvSpPr>
        <p:spPr bwMode="auto">
          <a:xfrm>
            <a:off x="228600" y="6324600"/>
            <a:ext cx="16764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rgbClr val="000000"/>
                </a:solidFill>
                <a:latin typeface="+mn-lt"/>
              </a:defRPr>
            </a:lvl1pPr>
          </a:lstStyle>
          <a:p>
            <a:endParaRPr lang="en-US" dirty="0"/>
          </a:p>
        </p:txBody>
      </p:sp>
      <p:sp>
        <p:nvSpPr>
          <p:cNvPr id="96399" name="Rectangle 143"/>
          <p:cNvSpPr>
            <a:spLocks noGrp="1" noChangeArrowheads="1"/>
          </p:cNvSpPr>
          <p:nvPr>
            <p:ph type="ftr" sz="quarter" idx="3"/>
          </p:nvPr>
        </p:nvSpPr>
        <p:spPr bwMode="auto">
          <a:xfrm>
            <a:off x="2057400" y="6324600"/>
            <a:ext cx="2895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rgbClr val="000000"/>
                </a:solidFill>
                <a:latin typeface="+mn-lt"/>
              </a:defRPr>
            </a:lvl1pPr>
          </a:lstStyle>
          <a:p>
            <a:endParaRPr lang="en-US" dirty="0"/>
          </a:p>
        </p:txBody>
      </p:sp>
      <p:sp>
        <p:nvSpPr>
          <p:cNvPr id="96400" name="Rectangle 144"/>
          <p:cNvSpPr>
            <a:spLocks noGrp="1" noChangeArrowheads="1"/>
          </p:cNvSpPr>
          <p:nvPr>
            <p:ph type="sldNum" sz="quarter" idx="4"/>
          </p:nvPr>
        </p:nvSpPr>
        <p:spPr bwMode="auto">
          <a:xfrm>
            <a:off x="7772400" y="6324600"/>
            <a:ext cx="10668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mn-lt"/>
              </a:defRPr>
            </a:lvl1pPr>
          </a:lstStyle>
          <a:p>
            <a:fld id="{10482A07-D7F7-4664-9468-41CE4E8350DC}"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p:titleStyle>
    <p:bodyStyle>
      <a:lvl1pPr marL="342900" indent="-342900" algn="l" rtl="0" eaLnBrk="1" fontAlgn="base" hangingPunct="1">
        <a:spcBef>
          <a:spcPct val="40000"/>
        </a:spcBef>
        <a:spcAft>
          <a:spcPct val="0"/>
        </a:spcAft>
        <a:buClr>
          <a:srgbClr val="000000"/>
        </a:buClr>
        <a:buChar char="•"/>
        <a:defRPr sz="2400">
          <a:solidFill>
            <a:srgbClr val="000000"/>
          </a:solidFill>
          <a:latin typeface="+mn-lt"/>
          <a:ea typeface="+mn-ea"/>
          <a:cs typeface="+mn-cs"/>
        </a:defRPr>
      </a:lvl1pPr>
      <a:lvl2pPr marL="742950" indent="-285750" algn="l" rtl="0" eaLnBrk="1" fontAlgn="base" hangingPunct="1">
        <a:spcBef>
          <a:spcPct val="20000"/>
        </a:spcBef>
        <a:spcAft>
          <a:spcPct val="0"/>
        </a:spcAft>
        <a:buClr>
          <a:srgbClr val="000000"/>
        </a:buClr>
        <a:buFont typeface="Century Gothic" pitchFamily="34" charset="0"/>
        <a:buChar char="−"/>
        <a:defRPr sz="2200">
          <a:solidFill>
            <a:srgbClr val="000000"/>
          </a:solidFill>
          <a:latin typeface="+mn-lt"/>
        </a:defRPr>
      </a:lvl2pPr>
      <a:lvl3pPr marL="1143000" indent="-228600" algn="l" rtl="0" eaLnBrk="1" fontAlgn="base" hangingPunct="1">
        <a:spcBef>
          <a:spcPct val="20000"/>
        </a:spcBef>
        <a:spcAft>
          <a:spcPct val="0"/>
        </a:spcAft>
        <a:buClr>
          <a:srgbClr val="000000"/>
        </a:buClr>
        <a:buChar char="•"/>
        <a:defRPr sz="2000">
          <a:solidFill>
            <a:srgbClr val="000000"/>
          </a:solidFill>
          <a:latin typeface="+mn-lt"/>
        </a:defRPr>
      </a:lvl3pPr>
      <a:lvl4pPr marL="1600200" indent="-228600" algn="l" rtl="0" eaLnBrk="1" fontAlgn="base" hangingPunct="1">
        <a:spcBef>
          <a:spcPct val="20000"/>
        </a:spcBef>
        <a:spcAft>
          <a:spcPct val="0"/>
        </a:spcAft>
        <a:buClr>
          <a:srgbClr val="000000"/>
        </a:buClr>
        <a:buFont typeface="Century Gothic" pitchFamily="34" charset="0"/>
        <a:buChar char="−"/>
        <a:defRPr>
          <a:solidFill>
            <a:srgbClr val="000000"/>
          </a:solidFill>
          <a:latin typeface="+mn-lt"/>
        </a:defRPr>
      </a:lvl4pPr>
      <a:lvl5pPr marL="2057400" indent="-228600" algn="l" rtl="0" eaLnBrk="1" fontAlgn="base" hangingPunct="1">
        <a:spcBef>
          <a:spcPct val="20000"/>
        </a:spcBef>
        <a:spcAft>
          <a:spcPct val="0"/>
        </a:spcAft>
        <a:buClr>
          <a:srgbClr val="000000"/>
        </a:buClr>
        <a:buChar char="•"/>
        <a:defRPr>
          <a:solidFill>
            <a:srgbClr val="000000"/>
          </a:solidFill>
          <a:latin typeface="+mn-lt"/>
        </a:defRPr>
      </a:lvl5pPr>
      <a:lvl6pPr marL="2514600" indent="-228600" algn="l" rtl="0" eaLnBrk="1" fontAlgn="base" hangingPunct="1">
        <a:spcBef>
          <a:spcPct val="20000"/>
        </a:spcBef>
        <a:spcAft>
          <a:spcPct val="0"/>
        </a:spcAft>
        <a:buClr>
          <a:srgbClr val="000000"/>
        </a:buClr>
        <a:buChar char="•"/>
        <a:defRPr>
          <a:solidFill>
            <a:srgbClr val="000000"/>
          </a:solidFill>
          <a:latin typeface="+mn-lt"/>
        </a:defRPr>
      </a:lvl6pPr>
      <a:lvl7pPr marL="2971800" indent="-228600" algn="l" rtl="0" eaLnBrk="1" fontAlgn="base" hangingPunct="1">
        <a:spcBef>
          <a:spcPct val="20000"/>
        </a:spcBef>
        <a:spcAft>
          <a:spcPct val="0"/>
        </a:spcAft>
        <a:buClr>
          <a:srgbClr val="000000"/>
        </a:buClr>
        <a:buChar char="•"/>
        <a:defRPr>
          <a:solidFill>
            <a:srgbClr val="000000"/>
          </a:solidFill>
          <a:latin typeface="+mn-lt"/>
        </a:defRPr>
      </a:lvl7pPr>
      <a:lvl8pPr marL="3429000" indent="-228600" algn="l" rtl="0" eaLnBrk="1" fontAlgn="base" hangingPunct="1">
        <a:spcBef>
          <a:spcPct val="20000"/>
        </a:spcBef>
        <a:spcAft>
          <a:spcPct val="0"/>
        </a:spcAft>
        <a:buClr>
          <a:srgbClr val="000000"/>
        </a:buClr>
        <a:buChar char="•"/>
        <a:defRPr>
          <a:solidFill>
            <a:srgbClr val="000000"/>
          </a:solidFill>
          <a:latin typeface="+mn-lt"/>
        </a:defRPr>
      </a:lvl8pPr>
      <a:lvl9pPr marL="3886200" indent="-228600" algn="l" rtl="0" eaLnBrk="1" fontAlgn="base" hangingPunct="1">
        <a:spcBef>
          <a:spcPct val="20000"/>
        </a:spcBef>
        <a:spcAft>
          <a:spcPct val="0"/>
        </a:spcAft>
        <a:buClr>
          <a:srgbClr val="000000"/>
        </a:buClr>
        <a:buChar char="•"/>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0" name="Rectangle 12"/>
          <p:cNvSpPr>
            <a:spLocks noGrp="1" noChangeArrowheads="1"/>
          </p:cNvSpPr>
          <p:nvPr>
            <p:ph type="subTitle" idx="1"/>
          </p:nvPr>
        </p:nvSpPr>
        <p:spPr>
          <a:xfrm>
            <a:off x="2590800" y="3429000"/>
            <a:ext cx="6019800" cy="1123950"/>
          </a:xfrm>
        </p:spPr>
        <p:txBody>
          <a:bodyPr/>
          <a:lstStyle/>
          <a:p>
            <a:pPr>
              <a:lnSpc>
                <a:spcPct val="90000"/>
              </a:lnSpc>
            </a:pPr>
            <a:r>
              <a:rPr lang="en-US" dirty="0"/>
              <a:t>Julie Joyce-Smith,</a:t>
            </a:r>
          </a:p>
          <a:p>
            <a:pPr>
              <a:lnSpc>
                <a:spcPct val="90000"/>
              </a:lnSpc>
            </a:pPr>
            <a:r>
              <a:rPr lang="en-US" dirty="0"/>
              <a:t>Real Estate Manager,  Butler County Auditor’s Office</a:t>
            </a:r>
          </a:p>
          <a:p>
            <a:pPr>
              <a:lnSpc>
                <a:spcPct val="90000"/>
              </a:lnSpc>
            </a:pPr>
            <a:r>
              <a:rPr lang="en-US" dirty="0"/>
              <a:t>April 8, 2015</a:t>
            </a:r>
          </a:p>
        </p:txBody>
      </p:sp>
      <p:sp>
        <p:nvSpPr>
          <p:cNvPr id="99341" name="Rectangle 13"/>
          <p:cNvSpPr>
            <a:spLocks noGrp="1" noChangeArrowheads="1"/>
          </p:cNvSpPr>
          <p:nvPr>
            <p:ph type="ctrTitle"/>
          </p:nvPr>
        </p:nvSpPr>
        <p:spPr/>
        <p:txBody>
          <a:bodyPr/>
          <a:lstStyle/>
          <a:p>
            <a:br>
              <a:rPr lang="en-US" sz="3400" dirty="0"/>
            </a:br>
            <a:br>
              <a:rPr lang="en-US" sz="3400" dirty="0"/>
            </a:br>
            <a:br>
              <a:rPr lang="en-US" sz="3400" dirty="0"/>
            </a:br>
            <a:br>
              <a:rPr lang="en-US" sz="3400" dirty="0"/>
            </a:br>
            <a:br>
              <a:rPr lang="en-US" sz="3400" dirty="0"/>
            </a:br>
            <a:br>
              <a:rPr lang="en-US" sz="3400" dirty="0"/>
            </a:br>
            <a:br>
              <a:rPr lang="en-US" sz="3400" dirty="0"/>
            </a:br>
            <a:br>
              <a:rPr lang="en-US" sz="3400" dirty="0"/>
            </a:br>
            <a:r>
              <a:rPr lang="en-US" sz="3400" dirty="0"/>
              <a:t>   </a:t>
            </a:r>
            <a:br>
              <a:rPr lang="en-US" sz="3400" dirty="0"/>
            </a:br>
            <a:r>
              <a:rPr lang="en-US" sz="3400" dirty="0"/>
              <a:t>Tax Levies Explained</a:t>
            </a:r>
            <a:r>
              <a:rPr lang="en-US" sz="3400" b="0" dirty="0"/>
              <a:t>:</a:t>
            </a:r>
            <a:br>
              <a:rPr lang="en-US" sz="3400" b="0" dirty="0"/>
            </a:br>
            <a:endParaRPr lang="en-US" sz="3400" dirty="0"/>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90" name="Rectangle 14"/>
          <p:cNvSpPr>
            <a:spLocks noGrp="1" noChangeArrowheads="1"/>
          </p:cNvSpPr>
          <p:nvPr>
            <p:ph type="title"/>
          </p:nvPr>
        </p:nvSpPr>
        <p:spPr>
          <a:xfrm>
            <a:off x="533400" y="381000"/>
            <a:ext cx="8001000" cy="762000"/>
          </a:xfrm>
        </p:spPr>
        <p:txBody>
          <a:bodyPr/>
          <a:lstStyle/>
          <a:p>
            <a:r>
              <a:rPr lang="en-US" dirty="0"/>
              <a:t>Millage Types</a:t>
            </a:r>
          </a:p>
        </p:txBody>
      </p:sp>
      <p:sp>
        <p:nvSpPr>
          <p:cNvPr id="101391" name="Rectangle 15"/>
          <p:cNvSpPr>
            <a:spLocks noGrp="1" noChangeArrowheads="1"/>
          </p:cNvSpPr>
          <p:nvPr>
            <p:ph type="body" sz="half" idx="1"/>
          </p:nvPr>
        </p:nvSpPr>
        <p:spPr>
          <a:xfrm>
            <a:off x="533400" y="1143000"/>
            <a:ext cx="7924800" cy="4572000"/>
          </a:xfrm>
        </p:spPr>
        <p:txBody>
          <a:bodyPr/>
          <a:lstStyle/>
          <a:p>
            <a:r>
              <a:rPr lang="en-US" u="sng" dirty="0"/>
              <a:t>Unvoted Millage </a:t>
            </a:r>
            <a:r>
              <a:rPr lang="en-US" dirty="0"/>
              <a:t>or Inside Millage: approved by Budget Commission and cannot exceed 10 mills for any taxing district</a:t>
            </a:r>
          </a:p>
          <a:p>
            <a:r>
              <a:rPr lang="en-US" u="sng" dirty="0"/>
              <a:t>Voted Millage </a:t>
            </a:r>
            <a:r>
              <a:rPr lang="en-US" dirty="0"/>
              <a:t>or Outside of the 10 mill Limitation: approved by popular vote</a:t>
            </a:r>
          </a:p>
          <a:p>
            <a:pPr marL="0" indent="0">
              <a:buNone/>
            </a:pPr>
            <a:endParaRPr lang="en-US" dirty="0"/>
          </a:p>
        </p:txBody>
      </p:sp>
      <p:sp>
        <p:nvSpPr>
          <p:cNvPr id="2" name="AutoShape 22" descr="Image result for voting"/>
          <p:cNvSpPr>
            <a:spLocks noChangeAspect="1" noChangeArrowheads="1"/>
          </p:cNvSpPr>
          <p:nvPr/>
        </p:nvSpPr>
        <p:spPr bwMode="auto">
          <a:xfrm>
            <a:off x="84138"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3505200"/>
            <a:ext cx="1905000" cy="207673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3657600"/>
            <a:ext cx="2743200" cy="1924334"/>
          </a:xfrm>
          <a:prstGeom prst="rect">
            <a:avLst/>
          </a:prstGeom>
        </p:spPr>
      </p:pic>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533400" y="381000"/>
            <a:ext cx="8001000" cy="762000"/>
          </a:xfrm>
        </p:spPr>
        <p:txBody>
          <a:bodyPr/>
          <a:lstStyle/>
          <a:p>
            <a:pPr algn="ctr"/>
            <a:r>
              <a:rPr lang="en-US" dirty="0"/>
              <a:t>What is a Mill?</a:t>
            </a:r>
          </a:p>
        </p:txBody>
      </p:sp>
      <p:sp>
        <p:nvSpPr>
          <p:cNvPr id="129027" name="Rectangle 3"/>
          <p:cNvSpPr>
            <a:spLocks noGrp="1" noChangeArrowheads="1"/>
          </p:cNvSpPr>
          <p:nvPr>
            <p:ph type="body" idx="1"/>
          </p:nvPr>
        </p:nvSpPr>
        <p:spPr>
          <a:xfrm>
            <a:off x="457200" y="1143000"/>
            <a:ext cx="8077200" cy="5257800"/>
          </a:xfrm>
        </p:spPr>
        <p:txBody>
          <a:bodyPr/>
          <a:lstStyle/>
          <a:p>
            <a:r>
              <a:rPr lang="en-US" b="1" dirty="0"/>
              <a:t>A mill is $1.00 per every thousand dollars of 35% value</a:t>
            </a:r>
          </a:p>
          <a:p>
            <a:pPr marL="0" indent="0" algn="ctr">
              <a:buNone/>
            </a:pPr>
            <a:r>
              <a:rPr lang="en-US" b="1" dirty="0"/>
              <a:t>Tax Calculation Formula :</a:t>
            </a:r>
          </a:p>
          <a:p>
            <a:pPr marL="0" indent="0" algn="ctr">
              <a:buNone/>
            </a:pPr>
            <a:r>
              <a:rPr lang="en-US" b="1" dirty="0"/>
              <a:t> </a:t>
            </a:r>
            <a:r>
              <a:rPr lang="en-US" b="1" dirty="0">
                <a:solidFill>
                  <a:schemeClr val="tx1">
                    <a:lumMod val="60000"/>
                    <a:lumOff val="40000"/>
                  </a:schemeClr>
                </a:solidFill>
              </a:rPr>
              <a:t>100% True Market Value                                             </a:t>
            </a:r>
            <a:endParaRPr lang="en-US" dirty="0">
              <a:solidFill>
                <a:schemeClr val="tx1">
                  <a:lumMod val="60000"/>
                  <a:lumOff val="40000"/>
                </a:schemeClr>
              </a:solidFill>
            </a:endParaRPr>
          </a:p>
          <a:p>
            <a:pPr marL="0" indent="0" algn="ctr">
              <a:buNone/>
            </a:pPr>
            <a:r>
              <a:rPr lang="en-US" b="1" dirty="0">
                <a:solidFill>
                  <a:schemeClr val="tx1">
                    <a:lumMod val="60000"/>
                    <a:lumOff val="40000"/>
                  </a:schemeClr>
                </a:solidFill>
              </a:rPr>
              <a:t>X 35%                         </a:t>
            </a:r>
            <a:endParaRPr lang="en-US" dirty="0">
              <a:solidFill>
                <a:schemeClr val="tx1">
                  <a:lumMod val="60000"/>
                  <a:lumOff val="40000"/>
                </a:schemeClr>
              </a:solidFill>
            </a:endParaRPr>
          </a:p>
          <a:p>
            <a:pPr marL="0" indent="0" algn="ctr">
              <a:buNone/>
            </a:pPr>
            <a:r>
              <a:rPr lang="en-US" b="1" dirty="0">
                <a:solidFill>
                  <a:schemeClr val="tx1">
                    <a:lumMod val="60000"/>
                    <a:lumOff val="40000"/>
                  </a:schemeClr>
                </a:solidFill>
              </a:rPr>
              <a:t>/1000</a:t>
            </a:r>
            <a:endParaRPr lang="en-US" dirty="0">
              <a:solidFill>
                <a:schemeClr val="tx1">
                  <a:lumMod val="60000"/>
                  <a:lumOff val="40000"/>
                </a:schemeClr>
              </a:solidFill>
            </a:endParaRPr>
          </a:p>
          <a:p>
            <a:pPr marL="0" indent="0" algn="ctr">
              <a:buNone/>
            </a:pPr>
            <a:r>
              <a:rPr lang="en-US" b="1" dirty="0">
                <a:solidFill>
                  <a:schemeClr val="tx1">
                    <a:lumMod val="60000"/>
                    <a:lumOff val="40000"/>
                  </a:schemeClr>
                </a:solidFill>
              </a:rPr>
              <a:t>X Effective Rate or effective mills</a:t>
            </a:r>
            <a:endParaRPr lang="en-US" dirty="0">
              <a:solidFill>
                <a:schemeClr val="tx1">
                  <a:lumMod val="60000"/>
                  <a:lumOff val="40000"/>
                </a:schemeClr>
              </a:solidFill>
            </a:endParaRPr>
          </a:p>
          <a:p>
            <a:pPr marL="0" indent="0" algn="ctr">
              <a:buNone/>
            </a:pPr>
            <a:r>
              <a:rPr lang="en-US" b="1" dirty="0">
                <a:solidFill>
                  <a:schemeClr val="tx1">
                    <a:lumMod val="60000"/>
                    <a:lumOff val="40000"/>
                  </a:schemeClr>
                </a:solidFill>
              </a:rPr>
              <a:t>= Annual Estimate of Tax *</a:t>
            </a:r>
            <a:endParaRPr lang="en-US" dirty="0">
              <a:solidFill>
                <a:schemeClr val="tx1">
                  <a:lumMod val="60000"/>
                  <a:lumOff val="40000"/>
                </a:schemeClr>
              </a:solidFill>
            </a:endParaRPr>
          </a:p>
          <a:p>
            <a:pPr marL="0" indent="0">
              <a:buNone/>
            </a:pPr>
            <a:r>
              <a:rPr lang="en-US" sz="1800" dirty="0"/>
              <a:t>*less any qualifying credits such as Non Business Credit (formerly known as 10% rollback); Owner Occupancy Credit (formerly known as the 2.5% credit); or Homestead Credit*</a:t>
            </a: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a:t>Inside Millage – Fairfield Twp</a:t>
            </a:r>
          </a:p>
        </p:txBody>
      </p:sp>
      <p:sp>
        <p:nvSpPr>
          <p:cNvPr id="129027" name="Rectangle 3"/>
          <p:cNvSpPr>
            <a:spLocks noGrp="1" noChangeArrowheads="1"/>
          </p:cNvSpPr>
          <p:nvPr>
            <p:ph type="body" idx="1"/>
          </p:nvPr>
        </p:nvSpPr>
        <p:spPr/>
        <p:txBody>
          <a:bodyPr/>
          <a:lstStyle/>
          <a:p>
            <a:r>
              <a:rPr lang="en-US" dirty="0"/>
              <a:t>.29 mills – General Fund</a:t>
            </a:r>
          </a:p>
          <a:p>
            <a:pPr marL="0" indent="0">
              <a:buNone/>
            </a:pPr>
            <a:endParaRPr lang="en-US" dirty="0"/>
          </a:p>
          <a:p>
            <a:endParaRPr lang="en-US" dirty="0"/>
          </a:p>
          <a:p>
            <a:r>
              <a:rPr lang="en-US" dirty="0"/>
              <a:t>1.0 mill – Road &amp; Bridge</a:t>
            </a:r>
          </a:p>
          <a:p>
            <a:pPr marL="0" indent="0">
              <a:buNone/>
            </a:pPr>
            <a:endParaRPr lang="en-US" dirty="0"/>
          </a:p>
          <a:p>
            <a:pPr marL="0" indent="0">
              <a:buNone/>
            </a:pPr>
            <a:endParaRPr lang="en-US" dirty="0"/>
          </a:p>
          <a:p>
            <a:pPr marL="0" indent="0">
              <a:buNone/>
            </a:pPr>
            <a:r>
              <a:rPr lang="en-US" dirty="0"/>
              <a:t>Guaranteed millage with no voting necessary from populace / not affected by reduction factors </a:t>
            </a:r>
          </a:p>
          <a:p>
            <a:pPr marL="0" indent="0" algn="r">
              <a:buNone/>
            </a:pPr>
            <a:r>
              <a:rPr lang="en-US" sz="1800" i="1" dirty="0"/>
              <a:t>Initiated by HB 920</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2057400"/>
            <a:ext cx="1320800" cy="990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599" y="3339465"/>
            <a:ext cx="1928131" cy="1093470"/>
          </a:xfrm>
          <a:prstGeom prst="rect">
            <a:avLst/>
          </a:prstGeom>
        </p:spPr>
      </p:pic>
    </p:spTree>
    <p:extLst>
      <p:ext uri="{BB962C8B-B14F-4D97-AF65-F5344CB8AC3E}">
        <p14:creationId xmlns:p14="http://schemas.microsoft.com/office/powerpoint/2010/main" val="402769826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533400" y="762000"/>
            <a:ext cx="3124200" cy="1828800"/>
          </a:xfrm>
        </p:spPr>
        <p:txBody>
          <a:bodyPr/>
          <a:lstStyle/>
          <a:p>
            <a:pPr algn="ctr"/>
            <a:r>
              <a:rPr lang="en-US" sz="2000" dirty="0"/>
              <a:t> (A03)</a:t>
            </a:r>
            <a:br>
              <a:rPr lang="en-US" sz="2000" dirty="0"/>
            </a:br>
            <a:r>
              <a:rPr lang="en-US" sz="2000" dirty="0"/>
              <a:t>Inside Millage </a:t>
            </a:r>
            <a:br>
              <a:rPr lang="en-US" sz="2000" dirty="0"/>
            </a:br>
            <a:r>
              <a:rPr lang="en-US" sz="2000" dirty="0"/>
              <a:t>10 Mill Limitation</a:t>
            </a:r>
            <a:br>
              <a:rPr lang="en-US" sz="2000" dirty="0"/>
            </a:br>
            <a:r>
              <a:rPr lang="en-US" sz="2000" dirty="0"/>
              <a:t>Fairfield Twp Fire </a:t>
            </a:r>
            <a:r>
              <a:rPr lang="en-US" sz="2000" dirty="0" err="1"/>
              <a:t>Dist</a:t>
            </a:r>
            <a:r>
              <a:rPr lang="en-US" sz="2000" dirty="0"/>
              <a:t> / Fairfield CSD</a:t>
            </a:r>
            <a:br>
              <a:rPr lang="en-US" sz="2000" dirty="0"/>
            </a:br>
            <a:endParaRPr lang="en-US" sz="2000" dirty="0"/>
          </a:p>
        </p:txBody>
      </p:sp>
      <p:sp>
        <p:nvSpPr>
          <p:cNvPr id="129027" name="Rectangle 3"/>
          <p:cNvSpPr>
            <a:spLocks noGrp="1" noChangeArrowheads="1"/>
          </p:cNvSpPr>
          <p:nvPr>
            <p:ph type="body" idx="1"/>
          </p:nvPr>
        </p:nvSpPr>
        <p:spPr>
          <a:xfrm>
            <a:off x="457200" y="2743200"/>
            <a:ext cx="3505200" cy="2438400"/>
          </a:xfrm>
        </p:spPr>
        <p:txBody>
          <a:bodyPr/>
          <a:lstStyle/>
          <a:p>
            <a:r>
              <a:rPr lang="en-US" dirty="0"/>
              <a:t>1.92 Butler County</a:t>
            </a:r>
          </a:p>
          <a:p>
            <a:r>
              <a:rPr lang="en-US" dirty="0"/>
              <a:t>1.29 Fairfield Twp</a:t>
            </a:r>
          </a:p>
          <a:p>
            <a:r>
              <a:rPr lang="en-US" dirty="0"/>
              <a:t>6.79 Fairfield CSD</a:t>
            </a:r>
          </a:p>
          <a:p>
            <a:r>
              <a:rPr lang="en-US" dirty="0"/>
              <a:t>= </a:t>
            </a:r>
            <a:r>
              <a:rPr lang="en-US" b="1" dirty="0"/>
              <a:t>10.00 mills</a:t>
            </a:r>
          </a:p>
          <a:p>
            <a:endParaRPr lang="en-US" dirty="0"/>
          </a:p>
          <a:p>
            <a:pPr marL="0" indent="0">
              <a:buNone/>
            </a:pPr>
            <a:endParaRPr lang="en-US" dirty="0"/>
          </a:p>
        </p:txBody>
      </p:sp>
      <p:sp>
        <p:nvSpPr>
          <p:cNvPr id="4" name="TextBox 3"/>
          <p:cNvSpPr txBox="1"/>
          <p:nvPr/>
        </p:nvSpPr>
        <p:spPr>
          <a:xfrm>
            <a:off x="3968496" y="2670049"/>
            <a:ext cx="4495800" cy="3262432"/>
          </a:xfrm>
          <a:prstGeom prst="rect">
            <a:avLst/>
          </a:prstGeom>
          <a:noFill/>
        </p:spPr>
        <p:txBody>
          <a:bodyPr wrap="square" rtlCol="0">
            <a:spAutoFit/>
          </a:bodyPr>
          <a:lstStyle/>
          <a:p>
            <a:pPr marL="342900" lvl="0" indent="-342900" eaLnBrk="1" hangingPunct="1">
              <a:spcBef>
                <a:spcPct val="40000"/>
              </a:spcBef>
              <a:buClr>
                <a:srgbClr val="000000"/>
              </a:buClr>
              <a:buFontTx/>
              <a:buChar char="•"/>
            </a:pPr>
            <a:r>
              <a:rPr lang="en-US" sz="2400" kern="0" dirty="0">
                <a:solidFill>
                  <a:srgbClr val="000000"/>
                </a:solidFill>
                <a:latin typeface="Century Gothic"/>
                <a:cs typeface="+mn-cs"/>
              </a:rPr>
              <a:t>1.92 Butler County</a:t>
            </a:r>
          </a:p>
          <a:p>
            <a:pPr marL="342900" lvl="0" indent="-342900" eaLnBrk="1" hangingPunct="1">
              <a:spcBef>
                <a:spcPct val="40000"/>
              </a:spcBef>
              <a:buClr>
                <a:srgbClr val="000000"/>
              </a:buClr>
              <a:buFontTx/>
              <a:buChar char="•"/>
            </a:pPr>
            <a:r>
              <a:rPr lang="en-US" sz="2400" kern="0" dirty="0">
                <a:solidFill>
                  <a:srgbClr val="000000"/>
                </a:solidFill>
                <a:latin typeface="Century Gothic"/>
                <a:cs typeface="+mn-cs"/>
              </a:rPr>
              <a:t>1.29 Fairfield Twp</a:t>
            </a:r>
          </a:p>
          <a:p>
            <a:pPr marL="342900" lvl="0" indent="-342900" eaLnBrk="1" hangingPunct="1">
              <a:spcBef>
                <a:spcPct val="40000"/>
              </a:spcBef>
              <a:buClr>
                <a:srgbClr val="000000"/>
              </a:buClr>
              <a:buFontTx/>
              <a:buChar char="•"/>
            </a:pPr>
            <a:r>
              <a:rPr lang="en-US" sz="2400" kern="0" dirty="0">
                <a:solidFill>
                  <a:srgbClr val="000000"/>
                </a:solidFill>
                <a:latin typeface="Century Gothic"/>
                <a:cs typeface="+mn-cs"/>
              </a:rPr>
              <a:t>6.33 Northwest SD</a:t>
            </a:r>
          </a:p>
          <a:p>
            <a:pPr marL="342900" lvl="0" indent="-342900" eaLnBrk="1" hangingPunct="1">
              <a:spcBef>
                <a:spcPct val="40000"/>
              </a:spcBef>
              <a:buClr>
                <a:srgbClr val="000000"/>
              </a:buClr>
              <a:buFontTx/>
              <a:buChar char="•"/>
            </a:pPr>
            <a:r>
              <a:rPr lang="en-US" sz="2400" kern="0" dirty="0">
                <a:solidFill>
                  <a:srgbClr val="000000"/>
                </a:solidFill>
                <a:latin typeface="Century Gothic"/>
                <a:cs typeface="+mn-cs"/>
              </a:rPr>
              <a:t>= </a:t>
            </a:r>
            <a:r>
              <a:rPr lang="en-US" sz="2400" b="1" kern="0" dirty="0">
                <a:solidFill>
                  <a:srgbClr val="000000"/>
                </a:solidFill>
                <a:latin typeface="Century Gothic"/>
                <a:cs typeface="+mn-cs"/>
              </a:rPr>
              <a:t>9.54 mills**</a:t>
            </a:r>
            <a:endParaRPr lang="en-US" sz="1400" b="1" kern="0" dirty="0">
              <a:solidFill>
                <a:srgbClr val="000000"/>
              </a:solidFill>
              <a:latin typeface="Century Gothic"/>
              <a:cs typeface="+mn-cs"/>
            </a:endParaRPr>
          </a:p>
          <a:p>
            <a:pPr lvl="0" eaLnBrk="1" hangingPunct="1">
              <a:spcBef>
                <a:spcPct val="40000"/>
              </a:spcBef>
              <a:buClr>
                <a:srgbClr val="000000"/>
              </a:buClr>
            </a:pPr>
            <a:r>
              <a:rPr lang="en-US" sz="1400" kern="0" dirty="0">
                <a:solidFill>
                  <a:srgbClr val="000000"/>
                </a:solidFill>
                <a:latin typeface="Century Gothic"/>
                <a:cs typeface="+mn-cs"/>
              </a:rPr>
              <a:t>**increasing the inside millage for Northwest SD may cause another overlapping district to exceed 10 mills**</a:t>
            </a:r>
          </a:p>
          <a:p>
            <a:pPr lvl="0" eaLnBrk="1" hangingPunct="1">
              <a:spcBef>
                <a:spcPct val="40000"/>
              </a:spcBef>
              <a:buClr>
                <a:srgbClr val="000000"/>
              </a:buClr>
            </a:pPr>
            <a:endParaRPr lang="en-US" sz="2400" kern="0" dirty="0">
              <a:solidFill>
                <a:srgbClr val="000000"/>
              </a:solidFill>
              <a:latin typeface="Century Gothic"/>
              <a:cs typeface="+mn-cs"/>
            </a:endParaRPr>
          </a:p>
        </p:txBody>
      </p:sp>
      <p:sp>
        <p:nvSpPr>
          <p:cNvPr id="5" name="TextBox 4"/>
          <p:cNvSpPr txBox="1"/>
          <p:nvPr/>
        </p:nvSpPr>
        <p:spPr>
          <a:xfrm>
            <a:off x="3968496" y="685800"/>
            <a:ext cx="3200400" cy="1908215"/>
          </a:xfrm>
          <a:prstGeom prst="rect">
            <a:avLst/>
          </a:prstGeom>
          <a:noFill/>
        </p:spPr>
        <p:txBody>
          <a:bodyPr wrap="square" rtlCol="0">
            <a:spAutoFit/>
          </a:bodyPr>
          <a:lstStyle/>
          <a:p>
            <a:pPr algn="ctr"/>
            <a:r>
              <a:rPr lang="en-US" sz="2000" b="1" kern="0" dirty="0">
                <a:solidFill>
                  <a:srgbClr val="000000"/>
                </a:solidFill>
                <a:latin typeface="Century Gothic"/>
              </a:rPr>
              <a:t> (A05)</a:t>
            </a:r>
            <a:endParaRPr lang="en-US" sz="2000" dirty="0"/>
          </a:p>
          <a:p>
            <a:pPr algn="ctr"/>
            <a:r>
              <a:rPr lang="en-US" sz="2000" b="1" kern="0" dirty="0">
                <a:solidFill>
                  <a:srgbClr val="000000"/>
                </a:solidFill>
                <a:latin typeface="Century Gothic"/>
                <a:ea typeface="+mj-ea"/>
                <a:cs typeface="+mj-cs"/>
              </a:rPr>
              <a:t>Inside Millage </a:t>
            </a:r>
          </a:p>
          <a:p>
            <a:pPr algn="ctr"/>
            <a:r>
              <a:rPr lang="en-US" sz="2000" b="1" kern="0" dirty="0">
                <a:solidFill>
                  <a:srgbClr val="000000"/>
                </a:solidFill>
                <a:latin typeface="Century Gothic"/>
                <a:ea typeface="+mj-ea"/>
                <a:cs typeface="+mj-cs"/>
              </a:rPr>
              <a:t>10 Mill Limitation</a:t>
            </a:r>
            <a:br>
              <a:rPr lang="en-US" sz="2000" b="1" kern="0" dirty="0">
                <a:solidFill>
                  <a:srgbClr val="000000"/>
                </a:solidFill>
                <a:latin typeface="Century Gothic"/>
                <a:ea typeface="+mj-ea"/>
                <a:cs typeface="+mj-cs"/>
              </a:rPr>
            </a:br>
            <a:r>
              <a:rPr lang="en-US" sz="2000" b="1" kern="0" dirty="0">
                <a:solidFill>
                  <a:srgbClr val="000000"/>
                </a:solidFill>
                <a:latin typeface="Century Gothic"/>
                <a:ea typeface="+mj-ea"/>
                <a:cs typeface="+mj-cs"/>
              </a:rPr>
              <a:t>Fairfield Twp / </a:t>
            </a:r>
          </a:p>
          <a:p>
            <a:pPr algn="ctr"/>
            <a:r>
              <a:rPr lang="en-US" sz="2000" b="1" kern="0" dirty="0">
                <a:solidFill>
                  <a:srgbClr val="000000"/>
                </a:solidFill>
                <a:latin typeface="Century Gothic"/>
                <a:ea typeface="+mj-ea"/>
                <a:cs typeface="+mj-cs"/>
              </a:rPr>
              <a:t>Northwest SD</a:t>
            </a:r>
            <a:br>
              <a:rPr lang="en-US" sz="2000" b="1" kern="0" dirty="0">
                <a:solidFill>
                  <a:srgbClr val="000000"/>
                </a:solidFill>
                <a:latin typeface="Century Gothic"/>
                <a:ea typeface="+mj-ea"/>
                <a:cs typeface="+mj-cs"/>
              </a:rPr>
            </a:br>
            <a:endParaRPr lang="en-US" dirty="0"/>
          </a:p>
        </p:txBody>
      </p:sp>
    </p:spTree>
    <p:extLst>
      <p:ext uri="{BB962C8B-B14F-4D97-AF65-F5344CB8AC3E}">
        <p14:creationId xmlns:p14="http://schemas.microsoft.com/office/powerpoint/2010/main" val="126878440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dirty="0"/>
              <a:t>Outside Millage – </a:t>
            </a:r>
            <a:r>
              <a:rPr lang="en-US" sz="2800" dirty="0"/>
              <a:t>Fairfield Twp </a:t>
            </a:r>
          </a:p>
        </p:txBody>
      </p:sp>
      <p:sp>
        <p:nvSpPr>
          <p:cNvPr id="108547" name="Rectangle 3"/>
          <p:cNvSpPr>
            <a:spLocks noGrp="1" noChangeArrowheads="1"/>
          </p:cNvSpPr>
          <p:nvPr>
            <p:ph type="body" idx="1"/>
          </p:nvPr>
        </p:nvSpPr>
        <p:spPr>
          <a:xfrm>
            <a:off x="533400" y="1600200"/>
            <a:ext cx="8001000" cy="1295400"/>
          </a:xfrm>
        </p:spPr>
        <p:txBody>
          <a:bodyPr/>
          <a:lstStyle/>
          <a:p>
            <a:r>
              <a:rPr lang="en-US" dirty="0"/>
              <a:t>5.9 mill Police Levy – additional levy voted in 11/07/2000 - continuous</a:t>
            </a:r>
          </a:p>
        </p:txBody>
      </p:sp>
      <p:sp>
        <p:nvSpPr>
          <p:cNvPr id="6" name="Rectangle 2"/>
          <p:cNvSpPr txBox="1">
            <a:spLocks noChangeArrowheads="1"/>
          </p:cNvSpPr>
          <p:nvPr/>
        </p:nvSpPr>
        <p:spPr bwMode="auto">
          <a:xfrm>
            <a:off x="533400" y="2514600"/>
            <a:ext cx="80010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r>
              <a:rPr lang="en-US" dirty="0"/>
              <a:t>Outside Millage – </a:t>
            </a:r>
            <a:r>
              <a:rPr lang="en-US" sz="2800" dirty="0"/>
              <a:t>Fairfield Twp Fire District</a:t>
            </a:r>
            <a:r>
              <a:rPr lang="en-US" dirty="0"/>
              <a:t> </a:t>
            </a:r>
          </a:p>
        </p:txBody>
      </p:sp>
      <p:sp>
        <p:nvSpPr>
          <p:cNvPr id="7" name="Rectangle 2"/>
          <p:cNvSpPr txBox="1">
            <a:spLocks noChangeArrowheads="1"/>
          </p:cNvSpPr>
          <p:nvPr/>
        </p:nvSpPr>
        <p:spPr bwMode="auto">
          <a:xfrm>
            <a:off x="554736" y="3810000"/>
            <a:ext cx="7982712"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342900" indent="-342900">
              <a:buFont typeface="Arial" pitchFamily="34" charset="0"/>
              <a:buChar char="•"/>
            </a:pPr>
            <a:r>
              <a:rPr lang="en-US" sz="2400" b="0" dirty="0"/>
              <a:t>5.0 mill Current Expense – replacement levy voted in 11/04/2008 – continuous – may only be used for Fire expenses &amp; limited to just the A03 taxing district</a:t>
            </a:r>
          </a:p>
          <a:p>
            <a:pPr algn="ctr"/>
            <a:endParaRPr lang="en-US" sz="2400" b="0" dirty="0"/>
          </a:p>
          <a:p>
            <a:pPr algn="ctr"/>
            <a:r>
              <a:rPr lang="en-US" sz="2400" b="0" dirty="0"/>
              <a:t>**Outside Millage can be affected by State calculated reduction factors**</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533400" y="381000"/>
            <a:ext cx="8001000" cy="762000"/>
          </a:xfrm>
        </p:spPr>
        <p:txBody>
          <a:bodyPr/>
          <a:lstStyle/>
          <a:p>
            <a:r>
              <a:rPr lang="en-US" dirty="0"/>
              <a:t>What are reduction factors</a:t>
            </a:r>
          </a:p>
        </p:txBody>
      </p:sp>
      <p:sp>
        <p:nvSpPr>
          <p:cNvPr id="129027" name="Rectangle 3"/>
          <p:cNvSpPr>
            <a:spLocks noGrp="1" noChangeArrowheads="1"/>
          </p:cNvSpPr>
          <p:nvPr>
            <p:ph type="body" idx="1"/>
          </p:nvPr>
        </p:nvSpPr>
        <p:spPr>
          <a:xfrm>
            <a:off x="457200" y="1219200"/>
            <a:ext cx="7617317" cy="5181600"/>
          </a:xfrm>
        </p:spPr>
        <p:txBody>
          <a:bodyPr/>
          <a:lstStyle/>
          <a:p>
            <a:r>
              <a:rPr lang="en-US" sz="1800" dirty="0"/>
              <a:t>Percentages that reduce a gross rate to a lesser rate or effective rate</a:t>
            </a:r>
          </a:p>
          <a:p>
            <a:r>
              <a:rPr lang="en-US" sz="1800" dirty="0"/>
              <a:t>Purpose to eliminate revenue growth that would otherwise result from appreciating real property values</a:t>
            </a:r>
          </a:p>
          <a:p>
            <a:pPr lvl="1"/>
            <a:r>
              <a:rPr lang="en-US" sz="1600" dirty="0"/>
              <a:t>Applies to voted fixed rate levies</a:t>
            </a:r>
          </a:p>
          <a:p>
            <a:pPr lvl="1"/>
            <a:r>
              <a:rPr lang="en-US" sz="1600" dirty="0"/>
              <a:t>Allows for growth if additional property is added to the district</a:t>
            </a:r>
          </a:p>
          <a:p>
            <a:pPr marL="457200" lvl="1" indent="0">
              <a:buNone/>
            </a:pPr>
            <a:r>
              <a:rPr lang="en-US" sz="1600" dirty="0"/>
              <a:t>      such as new construction</a:t>
            </a:r>
          </a:p>
          <a:p>
            <a:r>
              <a:rPr lang="en-US" sz="1800" dirty="0"/>
              <a:t>House Bill 920 is the basis of the current system</a:t>
            </a:r>
          </a:p>
          <a:p>
            <a:pPr marL="0" indent="0" algn="ctr">
              <a:buNone/>
            </a:pPr>
            <a:r>
              <a:rPr lang="en-US" sz="1000" dirty="0"/>
              <a:t>(Excerpt from DTE power point “Voted Property Tax Levies 4, 7, 2010)</a:t>
            </a:r>
          </a:p>
          <a:p>
            <a:pPr marL="0" indent="0" algn="ctr">
              <a:buNone/>
            </a:pPr>
            <a:endParaRPr lang="en-US" sz="1000" dirty="0"/>
          </a:p>
          <a:p>
            <a:r>
              <a:rPr lang="en-US" sz="1800" dirty="0"/>
              <a:t>Serve as inflationary factors that protect the taxpayer in times of value growth on appreciating real property value</a:t>
            </a:r>
          </a:p>
          <a:p>
            <a:r>
              <a:rPr lang="en-US" sz="1800" dirty="0"/>
              <a:t>Serve as inflationary factors that protect the taxing authority in times of declining real property values. Helps to ensure the taxing authority gets as close to the estimated revenue stream without exceeding what was approved by the voters</a:t>
            </a:r>
          </a:p>
          <a:p>
            <a:pPr marL="0" indent="0">
              <a:buNone/>
            </a:pPr>
            <a:endParaRPr lang="en-US" sz="1800" dirty="0"/>
          </a:p>
          <a:p>
            <a:pPr marL="0" indent="0" algn="ctr">
              <a:buNone/>
            </a:pPr>
            <a:endParaRPr lang="en-US" sz="1000" dirty="0"/>
          </a:p>
          <a:p>
            <a:pPr marL="457200" lvl="1" indent="0" algn="ctr">
              <a:buNone/>
            </a:pPr>
            <a:endParaRPr lang="en-US" sz="1600" dirty="0"/>
          </a:p>
          <a:p>
            <a:pPr lvl="1"/>
            <a:endParaRPr lang="en-US" sz="1600" dirty="0"/>
          </a:p>
          <a:p>
            <a:pPr lvl="1"/>
            <a:endParaRPr lang="en-US" sz="1600" dirty="0"/>
          </a:p>
          <a:p>
            <a:pPr lvl="1"/>
            <a:endParaRPr lang="en-US" sz="1600" dirty="0"/>
          </a:p>
          <a:p>
            <a:pPr marL="457200" lvl="1" indent="0">
              <a:buNone/>
            </a:pPr>
            <a:r>
              <a:rPr lang="en-US" sz="1600" dirty="0"/>
              <a:t>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3124200"/>
            <a:ext cx="1213834" cy="994410"/>
          </a:xfrm>
          <a:prstGeom prst="rect">
            <a:avLst/>
          </a:prstGeom>
        </p:spPr>
      </p:pic>
    </p:spTree>
    <p:extLst>
      <p:ext uri="{BB962C8B-B14F-4D97-AF65-F5344CB8AC3E}">
        <p14:creationId xmlns:p14="http://schemas.microsoft.com/office/powerpoint/2010/main" val="157475616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dirty="0"/>
              <a:t>Levy Types </a:t>
            </a:r>
            <a:r>
              <a:rPr lang="en-US" sz="2400" dirty="0"/>
              <a:t>(Outside the 10 Mill Limitation)</a:t>
            </a:r>
          </a:p>
        </p:txBody>
      </p:sp>
      <p:sp>
        <p:nvSpPr>
          <p:cNvPr id="109571" name="Rectangle 3"/>
          <p:cNvSpPr>
            <a:spLocks noGrp="1" noChangeArrowheads="1"/>
          </p:cNvSpPr>
          <p:nvPr>
            <p:ph type="body" idx="1"/>
          </p:nvPr>
        </p:nvSpPr>
        <p:spPr/>
        <p:txBody>
          <a:bodyPr/>
          <a:lstStyle/>
          <a:p>
            <a:pPr lvl="0"/>
            <a:r>
              <a:rPr lang="en-US" dirty="0"/>
              <a:t>Fixed Rate Levies – Millage (rate) may </a:t>
            </a:r>
            <a:r>
              <a:rPr lang="en-US" b="1" dirty="0"/>
              <a:t>never</a:t>
            </a:r>
            <a:r>
              <a:rPr lang="en-US" dirty="0"/>
              <a:t> exceed what was voted. May fluctuate up and down over time but never exceeds voted millage amount. </a:t>
            </a:r>
          </a:p>
          <a:p>
            <a:pPr lvl="0"/>
            <a:r>
              <a:rPr lang="en-US" dirty="0"/>
              <a:t>Fixed Sum = only for school bond issues &amp; substitute levies. Typically tied to building a new building (think bricks and mortar)</a:t>
            </a:r>
          </a:p>
          <a:p>
            <a:pPr lvl="1"/>
            <a:r>
              <a:rPr lang="en-US" dirty="0"/>
              <a:t>Fixed Sum levies are primarily used for issues where a bond or debt has been sold and the school must meet a certain payment every year for a specific length of time. </a:t>
            </a:r>
          </a:p>
          <a:p>
            <a:endParaRPr lang="en-US" dirty="0"/>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dirty="0"/>
              <a:t>Fixed Rate Levies </a:t>
            </a:r>
            <a:br>
              <a:rPr lang="en-US" dirty="0"/>
            </a:br>
            <a:r>
              <a:rPr lang="en-US" sz="2400" dirty="0"/>
              <a:t>(Outside the 10 Mill Limitation)</a:t>
            </a:r>
          </a:p>
        </p:txBody>
      </p:sp>
      <p:sp>
        <p:nvSpPr>
          <p:cNvPr id="109571" name="Rectangle 3"/>
          <p:cNvSpPr>
            <a:spLocks noGrp="1" noChangeArrowheads="1"/>
          </p:cNvSpPr>
          <p:nvPr>
            <p:ph type="body" idx="1"/>
          </p:nvPr>
        </p:nvSpPr>
        <p:spPr/>
        <p:txBody>
          <a:bodyPr/>
          <a:lstStyle/>
          <a:p>
            <a:pPr lvl="0"/>
            <a:r>
              <a:rPr lang="en-US" dirty="0"/>
              <a:t>Current Expense</a:t>
            </a:r>
          </a:p>
          <a:p>
            <a:pPr lvl="0"/>
            <a:r>
              <a:rPr lang="en-US" dirty="0"/>
              <a:t>Special Purpose </a:t>
            </a:r>
          </a:p>
          <a:p>
            <a:pPr marL="457200" lvl="1" indent="0">
              <a:buNone/>
            </a:pPr>
            <a:r>
              <a:rPr lang="en-US" dirty="0"/>
              <a:t>Examples: 	</a:t>
            </a:r>
          </a:p>
          <a:p>
            <a:pPr lvl="2"/>
            <a:r>
              <a:rPr lang="en-US" dirty="0"/>
              <a:t>Fire</a:t>
            </a:r>
          </a:p>
          <a:p>
            <a:pPr lvl="2"/>
            <a:r>
              <a:rPr lang="en-US" dirty="0"/>
              <a:t> Police</a:t>
            </a:r>
          </a:p>
          <a:p>
            <a:pPr lvl="2"/>
            <a:r>
              <a:rPr lang="en-US" dirty="0"/>
              <a:t> Road</a:t>
            </a:r>
          </a:p>
          <a:p>
            <a:pPr lvl="2"/>
            <a:r>
              <a:rPr lang="en-US" dirty="0"/>
              <a:t>Bridge</a:t>
            </a:r>
          </a:p>
          <a:p>
            <a:pPr lvl="2"/>
            <a:r>
              <a:rPr lang="en-US" dirty="0"/>
              <a:t> Parks</a:t>
            </a:r>
          </a:p>
          <a:p>
            <a:pPr lvl="2"/>
            <a:r>
              <a:rPr lang="en-US" dirty="0"/>
              <a:t>Library</a:t>
            </a:r>
          </a:p>
          <a:p>
            <a:pPr lvl="2"/>
            <a:r>
              <a:rPr lang="en-US" dirty="0"/>
              <a:t>Mental Health Issues</a:t>
            </a:r>
          </a:p>
          <a:p>
            <a:pPr lvl="1"/>
            <a:endParaRPr lang="en-US" sz="1400" dirty="0"/>
          </a:p>
          <a:p>
            <a:pPr marL="457200" lvl="1" indent="0" algn="r">
              <a:buNone/>
            </a:pPr>
            <a:r>
              <a:rPr lang="en-US" sz="1400" dirty="0"/>
              <a:t>see 5705.19 ORC for full list</a:t>
            </a:r>
          </a:p>
          <a:p>
            <a:pPr marL="0" lv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5423" y="2510028"/>
            <a:ext cx="2714625" cy="1905000"/>
          </a:xfrm>
          <a:prstGeom prst="rect">
            <a:avLst/>
          </a:prstGeom>
        </p:spPr>
      </p:pic>
    </p:spTree>
    <p:extLst>
      <p:ext uri="{BB962C8B-B14F-4D97-AF65-F5344CB8AC3E}">
        <p14:creationId xmlns:p14="http://schemas.microsoft.com/office/powerpoint/2010/main" val="310198557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dirty="0"/>
              <a:t>Fixed Sum Levies </a:t>
            </a:r>
            <a:br>
              <a:rPr lang="en-US" dirty="0"/>
            </a:br>
            <a:r>
              <a:rPr lang="en-US" sz="2400" dirty="0"/>
              <a:t>(Outside the 10 Mill Limitation)</a:t>
            </a:r>
          </a:p>
        </p:txBody>
      </p:sp>
      <p:sp>
        <p:nvSpPr>
          <p:cNvPr id="109571" name="Rectangle 3"/>
          <p:cNvSpPr>
            <a:spLocks noGrp="1" noChangeArrowheads="1"/>
          </p:cNvSpPr>
          <p:nvPr>
            <p:ph type="body" idx="1"/>
          </p:nvPr>
        </p:nvSpPr>
        <p:spPr/>
        <p:txBody>
          <a:bodyPr/>
          <a:lstStyle/>
          <a:p>
            <a:pPr lvl="0"/>
            <a:r>
              <a:rPr lang="en-US" dirty="0"/>
              <a:t>Emergency (school districts only)</a:t>
            </a:r>
          </a:p>
          <a:p>
            <a:pPr lvl="0"/>
            <a:r>
              <a:rPr lang="en-US" dirty="0"/>
              <a:t>Substitute (school districts only)</a:t>
            </a:r>
          </a:p>
          <a:p>
            <a:pPr lvl="0"/>
            <a:r>
              <a:rPr lang="en-US" dirty="0"/>
              <a:t>Conversion (school districts only)</a:t>
            </a:r>
          </a:p>
          <a:p>
            <a:pPr lvl="0"/>
            <a:r>
              <a:rPr lang="en-US" dirty="0"/>
              <a:t>Bond (debt related) – think bricks and mortar</a:t>
            </a:r>
          </a:p>
          <a:p>
            <a:pPr lvl="1"/>
            <a:r>
              <a:rPr lang="en-US" dirty="0"/>
              <a:t>Not subject to reduction factors</a:t>
            </a:r>
          </a:p>
          <a:p>
            <a:pPr marL="914400" lvl="2" indent="0">
              <a:buNone/>
            </a:pPr>
            <a:endParaRPr lang="en-US" dirty="0"/>
          </a:p>
          <a:p>
            <a:pPr marL="914400" lvl="2" indent="0">
              <a:buNone/>
            </a:pPr>
            <a:endParaRPr lang="en-US" dirty="0"/>
          </a:p>
          <a:p>
            <a:pPr marL="914400" lvl="2" indent="0">
              <a:buNone/>
            </a:pPr>
            <a:endParaRPr lang="en-US" dirty="0"/>
          </a:p>
          <a:p>
            <a:pPr marL="914400" lvl="2" indent="0">
              <a:buNone/>
            </a:pPr>
            <a:endParaRPr lang="en-US" dirty="0"/>
          </a:p>
          <a:p>
            <a:pPr marL="0" lvl="0" indent="0">
              <a:buNone/>
            </a:pP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4191000"/>
            <a:ext cx="3124200" cy="1918952"/>
          </a:xfrm>
          <a:prstGeom prst="rect">
            <a:avLst/>
          </a:prstGeom>
        </p:spPr>
      </p:pic>
    </p:spTree>
    <p:extLst>
      <p:ext uri="{BB962C8B-B14F-4D97-AF65-F5344CB8AC3E}">
        <p14:creationId xmlns:p14="http://schemas.microsoft.com/office/powerpoint/2010/main" val="3208768328"/>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533400" y="381000"/>
            <a:ext cx="8001000" cy="685800"/>
          </a:xfrm>
        </p:spPr>
        <p:txBody>
          <a:bodyPr/>
          <a:lstStyle/>
          <a:p>
            <a:r>
              <a:rPr lang="en-US" dirty="0"/>
              <a:t>5.0 Current Expense – </a:t>
            </a:r>
            <a:r>
              <a:rPr lang="en-US" sz="2400" dirty="0"/>
              <a:t>Fire District - Timeline</a:t>
            </a:r>
          </a:p>
        </p:txBody>
      </p:sp>
      <p:sp>
        <p:nvSpPr>
          <p:cNvPr id="2" name="TextBox 1"/>
          <p:cNvSpPr txBox="1"/>
          <p:nvPr/>
        </p:nvSpPr>
        <p:spPr>
          <a:xfrm>
            <a:off x="533400" y="1143001"/>
            <a:ext cx="6096000" cy="646331"/>
          </a:xfrm>
          <a:prstGeom prst="rect">
            <a:avLst/>
          </a:prstGeom>
          <a:noFill/>
        </p:spPr>
        <p:txBody>
          <a:bodyPr wrap="square" rtlCol="0">
            <a:spAutoFit/>
          </a:bodyPr>
          <a:lstStyle/>
          <a:p>
            <a:r>
              <a:rPr lang="en-US" dirty="0"/>
              <a:t>Estimate:</a:t>
            </a:r>
          </a:p>
          <a:p>
            <a:endParaRPr lang="en-US" dirty="0"/>
          </a:p>
        </p:txBody>
      </p:sp>
      <p:sp>
        <p:nvSpPr>
          <p:cNvPr id="3" name="TextBox 2"/>
          <p:cNvSpPr txBox="1"/>
          <p:nvPr/>
        </p:nvSpPr>
        <p:spPr>
          <a:xfrm>
            <a:off x="505968" y="3828365"/>
            <a:ext cx="7162800" cy="369332"/>
          </a:xfrm>
          <a:prstGeom prst="rect">
            <a:avLst/>
          </a:prstGeom>
          <a:noFill/>
        </p:spPr>
        <p:txBody>
          <a:bodyPr wrap="square" rtlCol="0">
            <a:spAutoFit/>
          </a:bodyPr>
          <a:lstStyle/>
          <a:p>
            <a:r>
              <a:rPr lang="en-US" dirty="0"/>
              <a:t>Current:</a:t>
            </a:r>
          </a:p>
        </p:txBody>
      </p:sp>
      <p:sp>
        <p:nvSpPr>
          <p:cNvPr id="7" name="TextBox 6"/>
          <p:cNvSpPr txBox="1"/>
          <p:nvPr/>
        </p:nvSpPr>
        <p:spPr>
          <a:xfrm>
            <a:off x="377952" y="4267200"/>
            <a:ext cx="8010144" cy="1815882"/>
          </a:xfrm>
          <a:prstGeom prst="rect">
            <a:avLst/>
          </a:prstGeom>
          <a:noFill/>
        </p:spPr>
        <p:txBody>
          <a:bodyPr wrap="square" rtlCol="0">
            <a:spAutoFit/>
          </a:bodyPr>
          <a:lstStyle/>
          <a:p>
            <a:pPr marL="285750" indent="-285750">
              <a:buFont typeface="Arial" pitchFamily="34" charset="0"/>
              <a:buChar char="•"/>
            </a:pPr>
            <a:r>
              <a:rPr lang="en-US" sz="1600" dirty="0">
                <a:solidFill>
                  <a:schemeClr val="tx1">
                    <a:lumMod val="50000"/>
                  </a:schemeClr>
                </a:solidFill>
                <a:latin typeface="+mn-lt"/>
              </a:rPr>
              <a:t>GT township value $417,908,490 (35% value) 2014 Values / payable 2015</a:t>
            </a:r>
          </a:p>
          <a:p>
            <a:pPr marL="285750" indent="-285750">
              <a:buFont typeface="Arial" pitchFamily="34" charset="0"/>
              <a:buChar char="•"/>
            </a:pPr>
            <a:r>
              <a:rPr lang="en-US" sz="1600" dirty="0">
                <a:solidFill>
                  <a:schemeClr val="tx1">
                    <a:lumMod val="50000"/>
                  </a:schemeClr>
                </a:solidFill>
                <a:latin typeface="+mn-lt"/>
              </a:rPr>
              <a:t>Current millage = 5.0 (unreduced by reduction factors)</a:t>
            </a:r>
          </a:p>
          <a:p>
            <a:pPr marL="285750" indent="-285750">
              <a:buFont typeface="Arial" pitchFamily="34" charset="0"/>
              <a:buChar char="•"/>
            </a:pPr>
            <a:r>
              <a:rPr lang="en-US" sz="1600" dirty="0">
                <a:solidFill>
                  <a:schemeClr val="tx1">
                    <a:lumMod val="50000"/>
                  </a:schemeClr>
                </a:solidFill>
                <a:latin typeface="+mn-lt"/>
              </a:rPr>
              <a:t>Revenue generated for 2014 / pay 2015 = $2,089,542 (PP reimbursement no longer in effect)</a:t>
            </a:r>
          </a:p>
          <a:p>
            <a:pPr marL="285750" indent="-285750">
              <a:buFont typeface="Arial" pitchFamily="34" charset="0"/>
              <a:buChar char="•"/>
            </a:pPr>
            <a:r>
              <a:rPr lang="en-US" sz="1600" dirty="0">
                <a:solidFill>
                  <a:schemeClr val="tx1">
                    <a:lumMod val="50000"/>
                  </a:schemeClr>
                </a:solidFill>
                <a:latin typeface="+mn-lt"/>
              </a:rPr>
              <a:t>(-$67,378) deficit based on what was voted and requested by township in November 2008</a:t>
            </a:r>
          </a:p>
          <a:p>
            <a:pPr marL="285750" indent="-285750">
              <a:buFont typeface="Arial" pitchFamily="34" charset="0"/>
              <a:buChar char="•"/>
            </a:pPr>
            <a:endParaRPr lang="en-US" sz="1600" dirty="0">
              <a:solidFill>
                <a:schemeClr val="tx1">
                  <a:lumMod val="50000"/>
                </a:schemeClr>
              </a:solidFill>
              <a:latin typeface="+mn-lt"/>
            </a:endParaRPr>
          </a:p>
        </p:txBody>
      </p:sp>
      <p:sp>
        <p:nvSpPr>
          <p:cNvPr id="10" name="Content Placeholder 9"/>
          <p:cNvSpPr>
            <a:spLocks noGrp="1"/>
          </p:cNvSpPr>
          <p:nvPr>
            <p:ph idx="1"/>
          </p:nvPr>
        </p:nvSpPr>
        <p:spPr>
          <a:xfrm>
            <a:off x="377952" y="1600200"/>
            <a:ext cx="7470648" cy="2133600"/>
          </a:xfrm>
        </p:spPr>
        <p:txBody>
          <a:bodyPr/>
          <a:lstStyle/>
          <a:p>
            <a:r>
              <a:rPr lang="en-US" sz="1600" dirty="0"/>
              <a:t>August 14, 2008 Certification for 5.0 mill replacement levy</a:t>
            </a:r>
          </a:p>
          <a:p>
            <a:pPr lvl="1"/>
            <a:r>
              <a:rPr lang="en-US" sz="1600" dirty="0"/>
              <a:t>Grand Total township value $423,688,940 (35% value)</a:t>
            </a:r>
          </a:p>
          <a:p>
            <a:pPr lvl="2"/>
            <a:r>
              <a:rPr lang="en-US" sz="1600" dirty="0"/>
              <a:t>Used </a:t>
            </a:r>
            <a:r>
              <a:rPr lang="en-US" sz="1600" b="1" dirty="0"/>
              <a:t>2007 values  </a:t>
            </a:r>
            <a:r>
              <a:rPr lang="en-US" sz="1600" dirty="0"/>
              <a:t>or current values as prescribed by DTE</a:t>
            </a:r>
          </a:p>
          <a:p>
            <a:pPr lvl="1"/>
            <a:r>
              <a:rPr lang="en-US" sz="1600" dirty="0"/>
              <a:t>Revenue Estimate = $2,156,920 annually (including PP reimbursement)</a:t>
            </a:r>
          </a:p>
          <a:p>
            <a:r>
              <a:rPr lang="en-US" sz="1600" dirty="0"/>
              <a:t>Voted &amp; passed 11/04/2008 (goes in to effect 2009 tax year / payable 2010)</a:t>
            </a: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533400" y="381000"/>
            <a:ext cx="8001000" cy="685800"/>
          </a:xfrm>
        </p:spPr>
        <p:txBody>
          <a:bodyPr/>
          <a:lstStyle/>
          <a:p>
            <a:r>
              <a:rPr lang="en-US" dirty="0"/>
              <a:t>Economy &amp; Impact on Values &amp; Rates</a:t>
            </a:r>
          </a:p>
        </p:txBody>
      </p:sp>
      <p:sp>
        <p:nvSpPr>
          <p:cNvPr id="117763" name="Rectangle 3"/>
          <p:cNvSpPr>
            <a:spLocks noGrp="1" noChangeArrowheads="1"/>
          </p:cNvSpPr>
          <p:nvPr>
            <p:ph type="body" idx="1"/>
          </p:nvPr>
        </p:nvSpPr>
        <p:spPr>
          <a:xfrm>
            <a:off x="533400" y="1219200"/>
            <a:ext cx="7239000" cy="4953000"/>
          </a:xfrm>
        </p:spPr>
        <p:txBody>
          <a:bodyPr/>
          <a:lstStyle/>
          <a:p>
            <a:r>
              <a:rPr lang="en-US" sz="1800" dirty="0"/>
              <a:t>Ohio’s current levy system was designed for constant growth. </a:t>
            </a:r>
          </a:p>
          <a:p>
            <a:endParaRPr lang="en-US" sz="1800" dirty="0"/>
          </a:p>
          <a:p>
            <a:r>
              <a:rPr lang="en-US" sz="1800" dirty="0"/>
              <a:t>Current method requires levy estimates be given for the current year. By the time a new levy goes into effect the values are often stale by one year. In the case of an early renewal or replacement, the values can be 2 years old – see the 5.0 current expense example.</a:t>
            </a:r>
          </a:p>
          <a:p>
            <a:endParaRPr lang="en-US" sz="1800" dirty="0"/>
          </a:p>
          <a:p>
            <a:r>
              <a:rPr lang="en-US" sz="1800" dirty="0"/>
              <a:t>The housing market crash of the mid 2000s was unforeseen and unprecedented.  As a result, many levies have been negatively impacted by loss of total valuation.  Thus resulting in less revenue than estimated and creating budget deficits.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0830" y="1576784"/>
            <a:ext cx="810570" cy="60807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5334000"/>
            <a:ext cx="962970" cy="1155564"/>
          </a:xfrm>
          <a:prstGeom prst="rect">
            <a:avLst/>
          </a:prstGeom>
        </p:spPr>
      </p:pic>
    </p:spTree>
  </p:cSld>
  <p:clrMapOvr>
    <a:masterClrMapping/>
  </p:clrMapOvr>
  <p:transition spd="slow">
    <p:wipe/>
  </p:transition>
</p:sld>
</file>

<file path=ppt/theme/theme1.xml><?xml version="1.0" encoding="utf-8"?>
<a:theme xmlns:a="http://schemas.openxmlformats.org/drawingml/2006/main" name="Presentation for report on state">
  <a:themeElements>
    <a:clrScheme name="Fireworks 9">
      <a:dk1>
        <a:srgbClr val="000099"/>
      </a:dk1>
      <a:lt1>
        <a:srgbClr val="FFFFFF"/>
      </a:lt1>
      <a:dk2>
        <a:srgbClr val="FFFFFF"/>
      </a:dk2>
      <a:lt2>
        <a:srgbClr val="99CCFF"/>
      </a:lt2>
      <a:accent1>
        <a:srgbClr val="0099CC"/>
      </a:accent1>
      <a:accent2>
        <a:srgbClr val="CC0000"/>
      </a:accent2>
      <a:accent3>
        <a:srgbClr val="FFFFFF"/>
      </a:accent3>
      <a:accent4>
        <a:srgbClr val="000082"/>
      </a:accent4>
      <a:accent5>
        <a:srgbClr val="AACAE2"/>
      </a:accent5>
      <a:accent6>
        <a:srgbClr val="B90000"/>
      </a:accent6>
      <a:hlink>
        <a:srgbClr val="0099FF"/>
      </a:hlink>
      <a:folHlink>
        <a:srgbClr val="66CCFF"/>
      </a:folHlink>
    </a:clrScheme>
    <a:fontScheme name="Fireworks">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cs typeface="Times New Roman" pitchFamily="18" charset="0"/>
          </a:defRPr>
        </a:defPPr>
      </a:lstStyle>
    </a:lnDef>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
      <a:clrScheme name="Fireworks 7">
        <a:dk1>
          <a:srgbClr val="A50021"/>
        </a:dk1>
        <a:lt1>
          <a:srgbClr val="FFFFFF"/>
        </a:lt1>
        <a:dk2>
          <a:srgbClr val="FFFFFF"/>
        </a:dk2>
        <a:lt2>
          <a:srgbClr val="C27474"/>
        </a:lt2>
        <a:accent1>
          <a:srgbClr val="A50021"/>
        </a:accent1>
        <a:accent2>
          <a:srgbClr val="D19FA6"/>
        </a:accent2>
        <a:accent3>
          <a:srgbClr val="FFFFFF"/>
        </a:accent3>
        <a:accent4>
          <a:srgbClr val="8C001B"/>
        </a:accent4>
        <a:accent5>
          <a:srgbClr val="CFAAAB"/>
        </a:accent5>
        <a:accent6>
          <a:srgbClr val="BD9096"/>
        </a:accent6>
        <a:hlink>
          <a:srgbClr val="A50021"/>
        </a:hlink>
        <a:folHlink>
          <a:srgbClr val="FE1F08"/>
        </a:folHlink>
      </a:clrScheme>
      <a:clrMap bg1="lt1" tx1="dk1" bg2="lt2" tx2="dk2" accent1="accent1" accent2="accent2" accent3="accent3" accent4="accent4" accent5="accent5" accent6="accent6" hlink="hlink" folHlink="folHlink"/>
    </a:extraClrScheme>
    <a:extraClrScheme>
      <a:clrScheme name="Fireworks 8">
        <a:dk1>
          <a:srgbClr val="A50021"/>
        </a:dk1>
        <a:lt1>
          <a:srgbClr val="FFFFFF"/>
        </a:lt1>
        <a:dk2>
          <a:srgbClr val="FFFFFF"/>
        </a:dk2>
        <a:lt2>
          <a:srgbClr val="C27474"/>
        </a:lt2>
        <a:accent1>
          <a:srgbClr val="772F3B"/>
        </a:accent1>
        <a:accent2>
          <a:srgbClr val="D19FA6"/>
        </a:accent2>
        <a:accent3>
          <a:srgbClr val="FFFFFF"/>
        </a:accent3>
        <a:accent4>
          <a:srgbClr val="8C001B"/>
        </a:accent4>
        <a:accent5>
          <a:srgbClr val="BDADAF"/>
        </a:accent5>
        <a:accent6>
          <a:srgbClr val="BD9096"/>
        </a:accent6>
        <a:hlink>
          <a:srgbClr val="A50021"/>
        </a:hlink>
        <a:folHlink>
          <a:srgbClr val="FE1F08"/>
        </a:folHlink>
      </a:clrScheme>
      <a:clrMap bg1="lt1" tx1="dk1" bg2="lt2" tx2="dk2" accent1="accent1" accent2="accent2" accent3="accent3" accent4="accent4" accent5="accent5" accent6="accent6" hlink="hlink" folHlink="folHlink"/>
    </a:extraClrScheme>
    <a:extraClrScheme>
      <a:clrScheme name="Fireworks 9">
        <a:dk1>
          <a:srgbClr val="000099"/>
        </a:dk1>
        <a:lt1>
          <a:srgbClr val="FFFFFF"/>
        </a:lt1>
        <a:dk2>
          <a:srgbClr val="FFFFFF"/>
        </a:dk2>
        <a:lt2>
          <a:srgbClr val="99CCFF"/>
        </a:lt2>
        <a:accent1>
          <a:srgbClr val="0099CC"/>
        </a:accent1>
        <a:accent2>
          <a:srgbClr val="CC0000"/>
        </a:accent2>
        <a:accent3>
          <a:srgbClr val="FFFFFF"/>
        </a:accent3>
        <a:accent4>
          <a:srgbClr val="000082"/>
        </a:accent4>
        <a:accent5>
          <a:srgbClr val="AACAE2"/>
        </a:accent5>
        <a:accent6>
          <a:srgbClr val="B90000"/>
        </a:accent6>
        <a:hlink>
          <a:srgbClr val="0099FF"/>
        </a:hlink>
        <a:folHlink>
          <a:srgbClr val="66CC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for report on state</Template>
  <TotalTime>360</TotalTime>
  <Words>883</Words>
  <Application>Microsoft Office PowerPoint</Application>
  <PresentationFormat>On-screen Show (4:3)</PresentationFormat>
  <Paragraphs>111</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Black</vt:lpstr>
      <vt:lpstr>Century Gothic</vt:lpstr>
      <vt:lpstr>Times New Roman</vt:lpstr>
      <vt:lpstr>Presentation for report on state</vt:lpstr>
      <vt:lpstr>            Tax Levies Explained: </vt:lpstr>
      <vt:lpstr>Millage Types</vt:lpstr>
      <vt:lpstr>What is a Mill?</vt:lpstr>
      <vt:lpstr>Inside Millage – Fairfield Twp</vt:lpstr>
      <vt:lpstr> (A03) Inside Millage  10 Mill Limitation Fairfield Twp Fire Dist / Fairfield CSD </vt:lpstr>
      <vt:lpstr>Outside Millage – Fairfield Twp </vt:lpstr>
      <vt:lpstr>What are reduction factors</vt:lpstr>
      <vt:lpstr>Levy Types (Outside the 10 Mill Limitation)</vt:lpstr>
      <vt:lpstr>Fixed Rate Levies  (Outside the 10 Mill Limitation)</vt:lpstr>
      <vt:lpstr>Fixed Sum Levies  (Outside the 10 Mill Limitation)</vt:lpstr>
      <vt:lpstr>5.0 Current Expense – Fire District - Timeline</vt:lpstr>
      <vt:lpstr>Economy &amp; Impact on Values &amp; Rates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Levies Explained:</dc:title>
  <dc:creator>Julie Joyce-Smith</dc:creator>
  <cp:lastModifiedBy>Julie Vonderhaar</cp:lastModifiedBy>
  <cp:revision>37</cp:revision>
  <cp:lastPrinted>2001-06-01T13:12:48Z</cp:lastPrinted>
  <dcterms:created xsi:type="dcterms:W3CDTF">2015-03-31T15:02:12Z</dcterms:created>
  <dcterms:modified xsi:type="dcterms:W3CDTF">2022-01-10T19:06:33Z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TC010183741033</vt:lpwstr>
  </property>
</Properties>
</file>